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7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8.xml" ContentType="application/vnd.openxmlformats-officedocument.theme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68" r:id="rId3"/>
    <p:sldMasterId id="2147483671" r:id="rId4"/>
    <p:sldMasterId id="2147483674" r:id="rId5"/>
    <p:sldMasterId id="2147483679" r:id="rId6"/>
    <p:sldMasterId id="2147483682" r:id="rId7"/>
    <p:sldMasterId id="2147483685" r:id="rId8"/>
    <p:sldMasterId id="2147483688" r:id="rId9"/>
  </p:sldMasterIdLst>
  <p:notesMasterIdLst>
    <p:notesMasterId r:id="rId24"/>
  </p:notesMasterIdLst>
  <p:sldIdLst>
    <p:sldId id="312" r:id="rId10"/>
    <p:sldId id="258" r:id="rId11"/>
    <p:sldId id="359" r:id="rId12"/>
    <p:sldId id="296" r:id="rId13"/>
    <p:sldId id="299" r:id="rId14"/>
    <p:sldId id="325" r:id="rId15"/>
    <p:sldId id="351" r:id="rId16"/>
    <p:sldId id="301" r:id="rId17"/>
    <p:sldId id="295" r:id="rId18"/>
    <p:sldId id="324" r:id="rId19"/>
    <p:sldId id="297" r:id="rId20"/>
    <p:sldId id="302" r:id="rId21"/>
    <p:sldId id="353" r:id="rId22"/>
    <p:sldId id="327" r:id="rId23"/>
  </p:sldIdLst>
  <p:sldSz cx="9144000" cy="6858000" type="screen4x3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e" initials="K" lastIdx="1" clrIdx="0"/>
  <p:cmAuthor id="1" name="Solina Lindahl" initials="S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  <a:srgbClr val="CC00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8164" autoAdjust="0"/>
  </p:normalViewPr>
  <p:slideViewPr>
    <p:cSldViewPr>
      <p:cViewPr varScale="1">
        <p:scale>
          <a:sx n="112" d="100"/>
          <a:sy n="112" d="100"/>
        </p:scale>
        <p:origin x="1584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F9582-0F5B-44AF-B32E-D3FB226E3667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2B53F-AA3F-4198-9A47-D59138CA11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49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3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15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363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89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>
              <a:buFontTx/>
              <a:buAutoNum type="arabicParenR"/>
            </a:pPr>
            <a:r>
              <a:rPr lang="en-US" dirty="0" smtClean="0">
                <a:latin typeface="Arial" pitchFamily="34" charset="0"/>
              </a:rPr>
              <a:t>If your income is $25,000:  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- you pay 10% for the first $8,350 = $835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- you pay 15% for the next (25,000-8350) = $2,497.50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total tax you paid: 3,332.50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as a percentage of your total income: (3,332.50/25,000).100% = 13.33%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This is your </a:t>
            </a:r>
            <a:r>
              <a:rPr lang="en-US" b="1" dirty="0" smtClean="0">
                <a:latin typeface="Arial" pitchFamily="34" charset="0"/>
              </a:rPr>
              <a:t>Effective tax rate or Average tax rate.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Your </a:t>
            </a:r>
            <a:r>
              <a:rPr lang="en-US" b="1" dirty="0" smtClean="0">
                <a:latin typeface="Arial" pitchFamily="34" charset="0"/>
              </a:rPr>
              <a:t>marginal tax rate </a:t>
            </a:r>
            <a:r>
              <a:rPr lang="en-US" dirty="0" smtClean="0">
                <a:latin typeface="Arial" pitchFamily="34" charset="0"/>
              </a:rPr>
              <a:t>is 15%, as you belong to the </a:t>
            </a:r>
            <a:r>
              <a:rPr lang="en-US" b="1" dirty="0" smtClean="0">
                <a:latin typeface="Arial" pitchFamily="34" charset="0"/>
              </a:rPr>
              <a:t>15% tax bracket</a:t>
            </a:r>
            <a:r>
              <a:rPr lang="en-US" dirty="0" smtClean="0">
                <a:latin typeface="Arial" pitchFamily="34" charset="0"/>
              </a:rPr>
              <a:t>. </a:t>
            </a:r>
          </a:p>
          <a:p>
            <a:pPr marL="228600" indent="-228600"/>
            <a:endParaRPr lang="en-US" dirty="0" smtClean="0">
              <a:latin typeface="Arial" pitchFamily="34" charset="0"/>
            </a:endParaRPr>
          </a:p>
          <a:p>
            <a:pPr marL="228600" indent="-228600"/>
            <a:r>
              <a:rPr lang="en-US" dirty="0" smtClean="0">
                <a:latin typeface="Arial" pitchFamily="34" charset="0"/>
              </a:rPr>
              <a:t>2. If your income is $45,000: 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Your </a:t>
            </a:r>
            <a:r>
              <a:rPr lang="en-US" b="1" dirty="0" smtClean="0">
                <a:latin typeface="Arial" pitchFamily="34" charset="0"/>
              </a:rPr>
              <a:t>marginal tax rate </a:t>
            </a:r>
            <a:r>
              <a:rPr lang="en-US" dirty="0" smtClean="0">
                <a:latin typeface="Arial" pitchFamily="34" charset="0"/>
              </a:rPr>
              <a:t>is 25%, as you belong to the </a:t>
            </a:r>
            <a:r>
              <a:rPr lang="en-US" b="1" dirty="0" smtClean="0">
                <a:latin typeface="Arial" pitchFamily="34" charset="0"/>
              </a:rPr>
              <a:t>25% tax bracket</a:t>
            </a:r>
            <a:r>
              <a:rPr lang="en-US" dirty="0" smtClean="0">
                <a:latin typeface="Arial" pitchFamily="34" charset="0"/>
              </a:rPr>
              <a:t>. 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Your </a:t>
            </a:r>
            <a:r>
              <a:rPr lang="en-US" b="1" dirty="0" smtClean="0">
                <a:latin typeface="Arial" pitchFamily="34" charset="0"/>
              </a:rPr>
              <a:t>Average tax rate</a:t>
            </a:r>
            <a:r>
              <a:rPr lang="en-US" dirty="0" smtClean="0">
                <a:latin typeface="Arial" pitchFamily="34" charset="0"/>
              </a:rPr>
              <a:t>: 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- you pay 10% for the first $8,350 = $835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- you pay 15% for the next (33,950-8350) = $3,840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- you pay 25% for the remaining (45,000-33,950) =$2,762.50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total tax you paid: 7,437.50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as a percentage of your total income: (7,437.50/45,000).100% = 16.53%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This is your </a:t>
            </a:r>
            <a:r>
              <a:rPr lang="en-US" b="1" dirty="0" smtClean="0">
                <a:latin typeface="Arial" pitchFamily="34" charset="0"/>
              </a:rPr>
              <a:t>Effective tax rate or Average tax rate.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Do the same for $75,000 income, use the Head of Household column.</a:t>
            </a:r>
          </a:p>
          <a:p>
            <a:pPr marL="228600" indent="-228600"/>
            <a:endParaRPr lang="en-US" dirty="0" smtClean="0">
              <a:latin typeface="Arial" pitchFamily="34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9EBB40-63FF-421A-9569-731A8F594BF0}" type="slidenum">
              <a:rPr lang="en-US" smtClean="0">
                <a:latin typeface="Arial" pitchFamily="34" charset="0"/>
              </a:rPr>
              <a:pPr/>
              <a:t>6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65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844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7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>
              <a:buFontTx/>
              <a:buAutoNum type="arabicParenR"/>
            </a:pPr>
            <a:r>
              <a:rPr lang="en-US" dirty="0" smtClean="0">
                <a:latin typeface="Arial" pitchFamily="34" charset="0"/>
              </a:rPr>
              <a:t>If your income is $25,000:  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- you pay 10% for the first $8,350 = $835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- you pay 15% for the next (25,000-8350) = $2,497.50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total tax you paid: 3,332.50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as a percentage of your total income: (3,332.50/25,000).100% = 13.33%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This is your </a:t>
            </a:r>
            <a:r>
              <a:rPr lang="en-US" b="1" dirty="0" smtClean="0">
                <a:latin typeface="Arial" pitchFamily="34" charset="0"/>
              </a:rPr>
              <a:t>Effective tax rate or Average tax rate.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Your </a:t>
            </a:r>
            <a:r>
              <a:rPr lang="en-US" b="1" dirty="0" smtClean="0">
                <a:latin typeface="Arial" pitchFamily="34" charset="0"/>
              </a:rPr>
              <a:t>marginal tax rate </a:t>
            </a:r>
            <a:r>
              <a:rPr lang="en-US" dirty="0" smtClean="0">
                <a:latin typeface="Arial" pitchFamily="34" charset="0"/>
              </a:rPr>
              <a:t>is 15%, as you belong to the </a:t>
            </a:r>
            <a:r>
              <a:rPr lang="en-US" b="1" dirty="0" smtClean="0">
                <a:latin typeface="Arial" pitchFamily="34" charset="0"/>
              </a:rPr>
              <a:t>15% tax bracket</a:t>
            </a:r>
            <a:r>
              <a:rPr lang="en-US" dirty="0" smtClean="0">
                <a:latin typeface="Arial" pitchFamily="34" charset="0"/>
              </a:rPr>
              <a:t>. </a:t>
            </a:r>
          </a:p>
          <a:p>
            <a:pPr marL="228600" indent="-228600"/>
            <a:endParaRPr lang="en-US" dirty="0" smtClean="0">
              <a:latin typeface="Arial" pitchFamily="34" charset="0"/>
            </a:endParaRPr>
          </a:p>
          <a:p>
            <a:pPr marL="228600" indent="-228600"/>
            <a:r>
              <a:rPr lang="en-US" dirty="0" smtClean="0">
                <a:latin typeface="Arial" pitchFamily="34" charset="0"/>
              </a:rPr>
              <a:t>2. If your income is $45,000: 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Your </a:t>
            </a:r>
            <a:r>
              <a:rPr lang="en-US" b="1" dirty="0" smtClean="0">
                <a:latin typeface="Arial" pitchFamily="34" charset="0"/>
              </a:rPr>
              <a:t>marginal tax rate </a:t>
            </a:r>
            <a:r>
              <a:rPr lang="en-US" dirty="0" smtClean="0">
                <a:latin typeface="Arial" pitchFamily="34" charset="0"/>
              </a:rPr>
              <a:t>is 25%, as you belong to the </a:t>
            </a:r>
            <a:r>
              <a:rPr lang="en-US" b="1" dirty="0" smtClean="0">
                <a:latin typeface="Arial" pitchFamily="34" charset="0"/>
              </a:rPr>
              <a:t>25% tax bracket</a:t>
            </a:r>
            <a:r>
              <a:rPr lang="en-US" dirty="0" smtClean="0">
                <a:latin typeface="Arial" pitchFamily="34" charset="0"/>
              </a:rPr>
              <a:t>. 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Your </a:t>
            </a:r>
            <a:r>
              <a:rPr lang="en-US" b="1" dirty="0" smtClean="0">
                <a:latin typeface="Arial" pitchFamily="34" charset="0"/>
              </a:rPr>
              <a:t>Average tax rate</a:t>
            </a:r>
            <a:r>
              <a:rPr lang="en-US" dirty="0" smtClean="0">
                <a:latin typeface="Arial" pitchFamily="34" charset="0"/>
              </a:rPr>
              <a:t>: 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- you pay 10% for the first $8,350 = $835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- you pay 15% for the next (33,950-8350) = $3,840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- you pay 25% for the remaining (45,000-33,950) =$2,762.50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total tax you paid: 7,437.50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as a percentage of your total income: (7,437.50/45,000).100% = 16.53%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	This is your </a:t>
            </a:r>
            <a:r>
              <a:rPr lang="en-US" b="1" dirty="0" smtClean="0">
                <a:latin typeface="Arial" pitchFamily="34" charset="0"/>
              </a:rPr>
              <a:t>Effective tax rate or Average tax rate.</a:t>
            </a:r>
          </a:p>
          <a:p>
            <a:pPr marL="228600" indent="-228600"/>
            <a:r>
              <a:rPr lang="en-US" dirty="0" smtClean="0">
                <a:latin typeface="Arial" pitchFamily="34" charset="0"/>
              </a:rPr>
              <a:t>Do the same for $75,000 income, use the Head of Household column.</a:t>
            </a:r>
          </a:p>
          <a:p>
            <a:pPr marL="228600" indent="-228600"/>
            <a:endParaRPr lang="en-US" dirty="0" smtClean="0">
              <a:latin typeface="Arial" pitchFamily="34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9EBB40-63FF-421A-9569-731A8F594BF0}" type="slidenum">
              <a:rPr lang="en-US" smtClean="0">
                <a:latin typeface="Arial" pitchFamily="34" charset="0"/>
              </a:rPr>
              <a:pPr/>
              <a:t>13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339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www.bea.gov/" TargetMode="External"/><Relationship Id="rId3" Type="http://schemas.openxmlformats.org/officeDocument/2006/relationships/hyperlink" Target="http://www.gregmankiw.blogspot.com/" TargetMode="External"/><Relationship Id="rId7" Type="http://schemas.openxmlformats.org/officeDocument/2006/relationships/hyperlink" Target="http://www.freakonomics.com/blog/" TargetMode="External"/><Relationship Id="rId12" Type="http://schemas.openxmlformats.org/officeDocument/2006/relationships/image" Target="../media/image14.png"/><Relationship Id="rId2" Type="http://schemas.openxmlformats.org/officeDocument/2006/relationships/image" Target="../media/image9.jpe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1.png"/><Relationship Id="rId11" Type="http://schemas.openxmlformats.org/officeDocument/2006/relationships/hyperlink" Target="http://blogs.worthpublishers.com/econblog/" TargetMode="External"/><Relationship Id="rId5" Type="http://schemas.openxmlformats.org/officeDocument/2006/relationships/hyperlink" Target="http://marginalrevolution.com/" TargetMode="External"/><Relationship Id="rId15" Type="http://schemas.openxmlformats.org/officeDocument/2006/relationships/hyperlink" Target="http://krugman.blogs.nytimes.com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hyperlink" Target="http://www.bls.gov/" TargetMode="External"/><Relationship Id="rId1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3536" y="-76200"/>
            <a:ext cx="943896" cy="99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>
            <a:hlinkClick r:id="" action="ppaction://noaction"/>
          </p:cNvPr>
          <p:cNvSpPr/>
          <p:nvPr/>
        </p:nvSpPr>
        <p:spPr>
          <a:xfrm>
            <a:off x="0" y="5952053"/>
            <a:ext cx="1143000" cy="905947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To </a:t>
            </a:r>
            <a:r>
              <a:rPr lang="en-US" sz="11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</a:t>
            </a:r>
            <a:endParaRPr lang="en-US" sz="11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0" name="Picture 9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4496" y="6028188"/>
            <a:ext cx="1143000" cy="8569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6895" y="6209547"/>
            <a:ext cx="634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" action="ppaction://noaction"/>
              </a:rPr>
              <a:t>To Video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91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E5A4D5-130C-4359-8DEC-3E9B93D775B5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4DE6-8B77-400C-8F66-8B96B952C9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61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5715000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0" y="2514600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8" descr="mf57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1F6"/>
              </a:clrFrom>
              <a:clrTo>
                <a:srgbClr val="FFF1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1676400"/>
            <a:ext cx="9144000" cy="369888"/>
          </a:xfrm>
          <a:prstGeom prst="rect">
            <a:avLst/>
          </a:prstGeom>
          <a:solidFill>
            <a:srgbClr val="CCFF33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b="1" i="1">
                <a:latin typeface="Arial" charset="0"/>
              </a:rPr>
              <a:t>Some good blogs and other sites to get the juices flowing: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629400" cy="784225"/>
          </a:xfrm>
          <a:prstGeom prst="rect">
            <a:avLst/>
          </a:prstGeom>
          <a:noFill/>
          <a:effectLst/>
        </p:spPr>
        <p:txBody>
          <a:bodyPr/>
          <a:lstStyle>
            <a:lvl1pPr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Century Gothic" pitchFamily="34" charset="0"/>
                <a:cs typeface="Arial" pitchFamily="34" charset="0"/>
              </a:rPr>
              <a:t>Food for Thought….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Century Gothic" pitchFamily="34" charset="0"/>
              <a:cs typeface="Arial" pitchFamily="34" charset="0"/>
            </a:endParaRPr>
          </a:p>
        </p:txBody>
      </p:sp>
      <p:pic>
        <p:nvPicPr>
          <p:cNvPr id="7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94138"/>
            <a:ext cx="2724150" cy="51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2878138"/>
            <a:ext cx="2998787" cy="539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2819400"/>
            <a:ext cx="2686050" cy="65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849938"/>
            <a:ext cx="2667000" cy="36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824413"/>
            <a:ext cx="3689350" cy="585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0" y="5838825"/>
            <a:ext cx="3130550" cy="38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CC41E-FED2-45C2-81A4-A3B1F8E026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>
              <a:defRPr sz="1100" i="0" cap="small" spc="400" baseline="0" smtClean="0"/>
            </a:lvl1pPr>
          </a:lstStyle>
          <a:p>
            <a:pPr>
              <a:defRPr/>
            </a:pPr>
            <a:r>
              <a:rPr lang="en-US"/>
              <a:t>Copyright 2012 Worth Publishers</a:t>
            </a:r>
          </a:p>
        </p:txBody>
      </p:sp>
      <p:pic>
        <p:nvPicPr>
          <p:cNvPr id="33794" name="Picture 2">
            <a:hlinkClick r:id="rId15"/>
          </p:cNvPr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34" y="3737661"/>
            <a:ext cx="2895599" cy="830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174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1313" indent="0"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0"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ight Arrow 8">
            <a:hlinkClick r:id="" action="ppaction://noaction"/>
          </p:cNvPr>
          <p:cNvSpPr/>
          <p:nvPr userDrawn="1"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0" name="Picture 9">
            <a:hlinkClick r:id="" action="ppaction://noaction"/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4496" y="6028188"/>
            <a:ext cx="1143000" cy="856979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0" y="1287308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67400" y="51250"/>
            <a:ext cx="3276600" cy="135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15"/>
          <p:cNvCxnSpPr/>
          <p:nvPr userDrawn="1"/>
        </p:nvCxnSpPr>
        <p:spPr>
          <a:xfrm>
            <a:off x="0" y="5918416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37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938" y="5181600"/>
            <a:ext cx="887412" cy="186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Solina</a:t>
            </a: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Lindahl</a:t>
            </a:r>
            <a:endParaRPr lang="en-US" sz="1600" cap="small" spc="400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5486398"/>
            <a:ext cx="7772400" cy="1371601"/>
          </a:xfrm>
          <a:noFill/>
        </p:spPr>
        <p:txBody>
          <a:bodyPr>
            <a:noAutofit/>
          </a:bodyPr>
          <a:lstStyle>
            <a:lvl1pPr algn="r">
              <a:defRPr lang="en-US" sz="5400" b="1" i="0" u="none" strike="noStrike" cap="none" spc="100" baseline="0" smtClean="0">
                <a:solidFill>
                  <a:srgbClr val="FF3300"/>
                </a:solidFill>
                <a:effectLst/>
                <a:latin typeface="Candara" pitchFamily="34" charset="0"/>
              </a:defRPr>
            </a:lvl1pPr>
          </a:lstStyle>
          <a:p>
            <a:r>
              <a:rPr lang="en-US" dirty="0" smtClean="0"/>
              <a:t>First Principles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0300" y="6629400"/>
            <a:ext cx="43434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2012 Worth Publishers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B2C18-4E02-4E6A-91FC-517D930E6D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860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0" y="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2813"/>
          </a:xfrm>
          <a:solidFill>
            <a:schemeClr val="accent5"/>
          </a:solidFill>
        </p:spPr>
        <p:txBody>
          <a:bodyPr/>
          <a:lstStyle>
            <a:lvl1pPr algn="ctr">
              <a:defRPr sz="4800" b="0" spc="3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•"/>
              <a:defRPr sz="3200" b="1"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2800" b="1">
                <a:latin typeface="Arial" pitchFamily="34" charset="0"/>
                <a:cs typeface="Arial" pitchFamily="34" charset="0"/>
              </a:defRPr>
            </a:lvl3pPr>
            <a:lvl4pPr>
              <a:buFont typeface="Arial" pitchFamily="34" charset="0"/>
              <a:buChar char="•"/>
              <a:defRPr sz="24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24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Oval 7"/>
          <p:cNvSpPr/>
          <p:nvPr userDrawn="1"/>
        </p:nvSpPr>
        <p:spPr bwMode="auto">
          <a:xfrm>
            <a:off x="8305800" y="6492240"/>
            <a:ext cx="457200" cy="365760"/>
          </a:xfrm>
          <a:prstGeom prst="ellips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8382000" y="6492875"/>
            <a:ext cx="3810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4-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686800" y="6492240"/>
            <a:ext cx="4572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61F0A8-952B-4500-9ABC-60817A0249C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8548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2933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26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840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1599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089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8730997-E538-4B50-BB6F-C2B2A681873B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4800E16-7821-41D9-AAD0-7D015B48F6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978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342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197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6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489" y="0"/>
            <a:ext cx="1140511" cy="77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291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9144000" cy="9445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rgbClr val="FFC000"/>
                </a:solidFill>
              </a:defRPr>
            </a:lvl1pPr>
          </a:lstStyle>
          <a:p>
            <a:pPr>
              <a:defRPr/>
            </a:pPr>
            <a:r>
              <a:rPr lang="en-US" sz="54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  <a:ea typeface="+mj-ea"/>
                <a:cs typeface="+mj-cs"/>
              </a:rPr>
              <a:t>See the </a:t>
            </a:r>
            <a:r>
              <a:rPr lang="en-US" sz="5400" b="1" cap="all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  <a:ea typeface="+mj-ea"/>
                <a:cs typeface="+mj-cs"/>
              </a:rPr>
              <a:t>invisible</a:t>
            </a:r>
            <a:r>
              <a:rPr lang="en-US" sz="54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  <a:ea typeface="+mj-ea"/>
                <a:cs typeface="+mj-cs"/>
              </a:rPr>
              <a:t> hand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9445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rgbClr val="FFC000"/>
                </a:solidFill>
              </a:defRPr>
            </a:lvl1pPr>
          </a:lstStyle>
          <a:p>
            <a:pPr>
              <a:defRPr/>
            </a:pPr>
            <a:r>
              <a:rPr lang="en-US" sz="54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  <a:ea typeface="+mj-ea"/>
                <a:cs typeface="+mj-cs"/>
              </a:rPr>
              <a:t>See the </a:t>
            </a:r>
            <a:r>
              <a:rPr lang="en-US" sz="5400" b="1" cap="all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  <a:ea typeface="+mj-ea"/>
                <a:cs typeface="+mj-cs"/>
              </a:rPr>
              <a:t>invisible</a:t>
            </a:r>
            <a:r>
              <a:rPr lang="en-US" sz="54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  <a:ea typeface="+mj-ea"/>
                <a:cs typeface="+mj-cs"/>
              </a:rPr>
              <a:t> hand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381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2012 Worth Publishers</a:t>
            </a: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5334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781F8-E5EC-465C-A7CB-57C0AB6019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4958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2012 Worth Publishers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EB2B95-EA4E-4992-810B-4F372A161F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53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2012 Worth Publishers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EB2B95-EA4E-4992-810B-4F372A161F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31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938" y="5181600"/>
            <a:ext cx="887412" cy="186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7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Solina</a:t>
            </a: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Lindahl</a:t>
            </a:r>
            <a:endParaRPr lang="en-US" sz="1600" cap="small" spc="400" dirty="0">
              <a:solidFill>
                <a:schemeClr val="bg1"/>
              </a:solidFill>
              <a:latin typeface="Tw Cen MT" pitchFamily="34" charset="0"/>
            </a:endParaRPr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1371600" y="5486398"/>
            <a:ext cx="7772400" cy="137160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5400" b="1" i="0" u="none" strike="noStrike" kern="1200" cap="none" spc="100" baseline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defRPr>
            </a:lvl1pPr>
          </a:lstStyle>
          <a:p>
            <a:r>
              <a:rPr lang="en-US" sz="6000" dirty="0" smtClean="0"/>
              <a:t>Taxes</a:t>
            </a:r>
            <a:endParaRPr lang="en-US" sz="60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492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slide" Target="../slides/slide2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" Target="../slides/slide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slide" Target="../slides/slide2.xml"/><Relationship Id="rId4" Type="http://schemas.openxmlformats.org/officeDocument/2006/relationships/image" Target="../media/image18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slide" Target="../slides/slide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slide" Target="../slides/slide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1.xml"/><Relationship Id="rId4" Type="http://schemas.openxmlformats.org/officeDocument/2006/relationships/slide" Target="../slides/slid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830388"/>
            <a:ext cx="8686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120650"/>
            <a:ext cx="8153400" cy="946150"/>
          </a:xfrm>
          <a:prstGeom prst="rect">
            <a:avLst/>
          </a:prstGeom>
          <a:noFill/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i="1" kern="1200" baseline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r>
              <a:rPr lang="en-US" smtClean="0"/>
              <a:t>Take a look…..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33"/>
            <a:ext cx="990600" cy="110474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9906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38200"/>
            <a:ext cx="9144000" cy="0"/>
          </a:xfrm>
          <a:prstGeom prst="line">
            <a:avLst/>
          </a:prstGeom>
          <a:ln w="127000" cmpd="sng">
            <a:solidFill>
              <a:schemeClr val="tx2">
                <a:lumMod val="20000"/>
                <a:lumOff val="80000"/>
                <a:alpha val="71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hlinkClick r:id="rId6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6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68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91" r:id="rId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dt="0"/>
  <p:txStyles>
    <p:titleStyle>
      <a:lvl1pPr algn="r" defTabSz="914400" rtl="0" eaLnBrk="1" latinLnBrk="0" hangingPunct="1">
        <a:spcBef>
          <a:spcPct val="0"/>
        </a:spcBef>
        <a:buNone/>
        <a:defRPr sz="4400" b="1" kern="1200" spc="-200" baseline="0">
          <a:solidFill>
            <a:schemeClr val="accent6">
              <a:lumMod val="75000"/>
            </a:schemeClr>
          </a:solidFill>
          <a:latin typeface="Candara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722437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6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44DE6-8B77-400C-8F66-8B96B952C9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80E936-C63C-43A2-9E7F-B6560F6378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Copyright 2013 Worth Publishers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ndara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Practice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2292" name="Picture 11" descr="Pencil_8160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042" y="47416"/>
            <a:ext cx="224895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8" name="Right Arrow 7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Application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Oval 9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184" y="304800"/>
            <a:ext cx="1609816" cy="60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39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3800" y="0"/>
            <a:ext cx="160020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Discussion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pic>
        <p:nvPicPr>
          <p:cNvPr id="2" name="Picture 2" descr="Man thinking"/>
          <p:cNvPicPr>
            <a:picLocks noChangeAspect="1" noChangeArrowheads="1"/>
          </p:cNvPicPr>
          <p:nvPr/>
        </p:nvPicPr>
        <p:blipFill rotWithShape="1">
          <a:blip r:embed="rId5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536595" y="108569"/>
            <a:ext cx="780664" cy="83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n thinking"/>
          <p:cNvPicPr>
            <a:picLocks noChangeAspect="1" noChangeArrowheads="1"/>
          </p:cNvPicPr>
          <p:nvPr/>
        </p:nvPicPr>
        <p:blipFill rotWithShape="1"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70066" y="108568"/>
            <a:ext cx="780664" cy="83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5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8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6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sz="4000" dirty="0"/>
              <a:t>The Benefits and Costs of Taxation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1200329"/>
          </a:xfrm>
          <a:prstGeom prst="rect">
            <a:avLst/>
          </a:prstGeom>
          <a:solidFill>
            <a:schemeClr val="accent3">
              <a:lumMod val="20000"/>
              <a:lumOff val="80000"/>
              <a:alpha val="41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0" dirty="0"/>
              <a:t>M</a:t>
            </a:r>
            <a:r>
              <a:rPr lang="en-US" sz="2400" b="0" dirty="0" smtClean="0"/>
              <a:t>ore </a:t>
            </a:r>
            <a:r>
              <a:rPr lang="en-US" sz="2400" b="0" dirty="0"/>
              <a:t>children </a:t>
            </a:r>
            <a:r>
              <a:rPr lang="en-US" sz="2400" b="0" dirty="0" smtClean="0"/>
              <a:t>are born </a:t>
            </a:r>
            <a:r>
              <a:rPr lang="en-US" sz="2400" b="0" dirty="0"/>
              <a:t>in late December than in early January, </a:t>
            </a:r>
            <a:r>
              <a:rPr lang="en-US" sz="2400" b="0" dirty="0" smtClean="0"/>
              <a:t>and the </a:t>
            </a:r>
            <a:r>
              <a:rPr lang="en-US" sz="2400" i="1" dirty="0"/>
              <a:t>extra births appear to </a:t>
            </a:r>
            <a:r>
              <a:rPr lang="en-US" sz="2400" i="1" dirty="0" smtClean="0"/>
              <a:t>be clustered </a:t>
            </a:r>
            <a:r>
              <a:rPr lang="en-US" sz="2400" i="1" dirty="0"/>
              <a:t>among those who have the most </a:t>
            </a:r>
            <a:r>
              <a:rPr lang="en-US" sz="2400" i="1" dirty="0" smtClean="0"/>
              <a:t>to gain </a:t>
            </a:r>
            <a:r>
              <a:rPr lang="en-US" sz="2400" i="1" dirty="0"/>
              <a:t>from a tax </a:t>
            </a:r>
            <a:r>
              <a:rPr lang="en-US" sz="2400" i="1" dirty="0" smtClean="0"/>
              <a:t>deduction.</a:t>
            </a:r>
            <a:endParaRPr lang="en-US" sz="2400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1828800" y="2133600"/>
            <a:ext cx="7315200" cy="3505201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Unless you’re a cynic, or an economist, I realize you might have trouble believing that the intricacies of the nation’s tax code would somehow affect something as sacred as the birth of a child. </a:t>
            </a:r>
            <a:endParaRPr lang="en-US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600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it appears that you would be wrong.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 David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Leonhardt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New York Times</a:t>
            </a:r>
            <a:endParaRPr lang="en-US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442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build="p" animBg="1"/>
      <p:bldP spid="4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Federal, State, and Local Taxes as </a:t>
            </a:r>
            <a:r>
              <a:rPr lang="en-US" sz="3600" dirty="0" smtClean="0"/>
              <a:t>a</a:t>
            </a:r>
            <a:r>
              <a:rPr lang="en-US" sz="3600" dirty="0"/>
              <a:t> </a:t>
            </a:r>
            <a:r>
              <a:rPr lang="en-US" sz="3600" dirty="0" smtClean="0"/>
              <a:t>Percent</a:t>
            </a:r>
            <a:br>
              <a:rPr lang="en-US" sz="3600" dirty="0" smtClean="0"/>
            </a:br>
            <a:r>
              <a:rPr lang="en-US" sz="3600" dirty="0" smtClean="0"/>
              <a:t>of </a:t>
            </a:r>
            <a:r>
              <a:rPr lang="en-US" sz="3600" dirty="0"/>
              <a:t>Income, by Income </a:t>
            </a:r>
            <a:r>
              <a:rPr lang="en-US" sz="3600" dirty="0" smtClean="0"/>
              <a:t>Category</a:t>
            </a:r>
            <a:endParaRPr lang="en-US" sz="3600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7705788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" y="5867400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What do you say about “the income distribution” from the bottom quintile to the Top 1%?</a:t>
            </a:r>
          </a:p>
          <a:p>
            <a:r>
              <a:rPr lang="en-US" dirty="0" smtClean="0"/>
              <a:t>Why are the numbers different between Federal and State?</a:t>
            </a:r>
          </a:p>
        </p:txBody>
      </p:sp>
    </p:spTree>
    <p:extLst>
      <p:ext uri="{BB962C8B-B14F-4D97-AF65-F5344CB8AC3E}">
        <p14:creationId xmlns:p14="http://schemas.microsoft.com/office/powerpoint/2010/main" val="315330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5" name="Rectangle 5"/>
          <p:cNvSpPr>
            <a:spLocks noGrp="1" noRot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algn="l"/>
            <a:r>
              <a:rPr lang="en-US" dirty="0" smtClean="0"/>
              <a:t>Major Taxes in the United </a:t>
            </a:r>
            <a:r>
              <a:rPr lang="en-US" dirty="0" smtClean="0"/>
              <a:t>States</a:t>
            </a:r>
            <a:endParaRPr lang="en-US" dirty="0" smtClean="0"/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8355644" cy="420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5867400"/>
            <a:ext cx="8120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you notice that State/Local Taxes have lower income tax revenues, and higher on </a:t>
            </a:r>
          </a:p>
          <a:p>
            <a:r>
              <a:rPr lang="en-US" dirty="0" smtClean="0"/>
              <a:t>Sales Tax revenues and Property Tax revenues?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</a:t>
            </a:r>
            <a:r>
              <a:rPr lang="en-US" dirty="0" smtClean="0"/>
              <a:t>Think You Pay High Taxes?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OECD, 2009</a:t>
            </a: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7543800" cy="402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838200" y="5181600"/>
            <a:ext cx="7086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As a percent of total income of the country, Americans pay 24% tax.</a:t>
            </a:r>
          </a:p>
          <a:p>
            <a:r>
              <a:rPr lang="en-US" dirty="0" smtClean="0"/>
              <a:t>Sweden pays 46.4% tax; what do you think justify this number?</a:t>
            </a:r>
          </a:p>
          <a:p>
            <a:r>
              <a:rPr lang="en-US" dirty="0" smtClean="0"/>
              <a:t>Would you mind paying close to 50% tax?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74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 </a:t>
            </a:r>
            <a:r>
              <a:rPr lang="en-US" dirty="0" smtClean="0"/>
              <a:t>Federal Income Tax: </a:t>
            </a:r>
            <a:r>
              <a:rPr lang="en-US" sz="2800" dirty="0" smtClean="0"/>
              <a:t>with 7 Tax Brackets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0" y="914400"/>
            <a:ext cx="9144000" cy="5638800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800" u="sng" dirty="0" smtClean="0"/>
              <a:t>Note: The figures below are just estimates, they change year by year.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1800" u="sng" dirty="0" smtClean="0"/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800" u="sng" dirty="0" smtClean="0"/>
              <a:t>Tax Rate</a:t>
            </a:r>
            <a:r>
              <a:rPr lang="en-US" sz="1800" dirty="0" smtClean="0"/>
              <a:t>		</a:t>
            </a:r>
            <a:r>
              <a:rPr lang="en-US" sz="1800" u="sng" dirty="0" smtClean="0"/>
              <a:t>Single</a:t>
            </a:r>
            <a:r>
              <a:rPr lang="en-US" sz="1800" dirty="0" smtClean="0"/>
              <a:t>			</a:t>
            </a:r>
            <a:r>
              <a:rPr lang="en-US" sz="1800" u="sng" dirty="0" smtClean="0"/>
              <a:t>Head of Household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1800" dirty="0" smtClean="0"/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800" dirty="0" smtClean="0"/>
              <a:t>10%		$0-8,350			0 – 11,950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800" dirty="0" smtClean="0"/>
              <a:t>15%		8,351-33,950		11,951-45,500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800" dirty="0" smtClean="0"/>
              <a:t>25%		33,951 - 82,250	  	45,501-117,450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800" dirty="0" smtClean="0"/>
              <a:t>28%		82,251 -171,550		117,451- 190,200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800" dirty="0" smtClean="0"/>
              <a:t>33%		171,551-372,950		190,201- 372,950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800" dirty="0" smtClean="0"/>
              <a:t>35%		372,951 -399,999		372,951 -399,999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800" dirty="0" smtClean="0"/>
              <a:t>39.6%		400,000- 			400,000 - 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1800" dirty="0" smtClean="0"/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800" dirty="0" smtClean="0"/>
              <a:t>Using the above tax bracket, what is the marginal tax rate, the total tax paid in dollars, and the effective (average) tax rate paid for the following: </a:t>
            </a:r>
          </a:p>
          <a:p>
            <a:pPr marL="514350" indent="-514350" eaLnBrk="1" fontAlgn="auto" hangingPunct="1"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sz="1800" dirty="0" smtClean="0"/>
              <a:t>If your income is $25,000</a:t>
            </a:r>
          </a:p>
          <a:p>
            <a:pPr marL="514350" indent="-514350" eaLnBrk="1" fontAlgn="auto" hangingPunct="1"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sz="1800" dirty="0" smtClean="0"/>
              <a:t>If your income is $45,000</a:t>
            </a:r>
          </a:p>
          <a:p>
            <a:pPr marL="514350" indent="-514350" eaLnBrk="1" fontAlgn="auto" hangingPunct="1">
              <a:spcAft>
                <a:spcPts val="0"/>
              </a:spcAft>
              <a:defRPr/>
            </a:pPr>
            <a:endParaRPr lang="en-US" sz="1800" dirty="0" smtClean="0"/>
          </a:p>
          <a:p>
            <a:pPr marL="514350" indent="-51435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err="1" smtClean="0"/>
              <a:t>Nb</a:t>
            </a:r>
            <a:r>
              <a:rPr lang="en-US" sz="1800" dirty="0" smtClean="0"/>
              <a:t>:  In reality, there are some deductions and exemptions (which was deducted to gross income, prior applying the tax rate), for example:  </a:t>
            </a:r>
          </a:p>
          <a:p>
            <a:pPr marL="514350" indent="-51435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/>
              <a:t>standard deduction ($5,700), and personal exemption ($3,650) - but let’s ignore this for now.   </a:t>
            </a:r>
          </a:p>
          <a:p>
            <a:pPr marL="514350" indent="-51435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/>
              <a:t>The above also does not include the Payroll Tax (7.65%).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1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067800" cy="5562600"/>
          </a:xfrm>
        </p:spPr>
        <p:txBody>
          <a:bodyPr>
            <a:noAutofit/>
          </a:bodyPr>
          <a:lstStyle/>
          <a:p>
            <a:pPr lvl="0"/>
            <a:r>
              <a:rPr lang="en-US" sz="1800" dirty="0" smtClean="0"/>
              <a:t>1. In </a:t>
            </a:r>
            <a:r>
              <a:rPr lang="en-US" sz="1800" dirty="0" err="1" smtClean="0"/>
              <a:t>Eastlandia</a:t>
            </a:r>
            <a:r>
              <a:rPr lang="en-US" sz="1800" dirty="0" smtClean="0"/>
              <a:t>, income  between zero to $25,000 is zero-taxed, income between $25,000 and $50,000 is taxed 10%, and income over $50,000 is taxed at a rate of 20%.  Calculate the average  tax rate  (= “effective “tax rate) of income of :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1800" dirty="0" smtClean="0"/>
              <a:t>$75,000;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1800" dirty="0" smtClean="0"/>
              <a:t>$125,000;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1800" dirty="0" smtClean="0"/>
              <a:t>Is </a:t>
            </a:r>
            <a:r>
              <a:rPr lang="en-US" sz="1800" dirty="0" err="1" smtClean="0"/>
              <a:t>Eastlandia’s</a:t>
            </a:r>
            <a:r>
              <a:rPr lang="en-US" sz="1800" dirty="0" smtClean="0"/>
              <a:t> tax system a progressive, regressive, or flat? </a:t>
            </a:r>
          </a:p>
          <a:p>
            <a:pPr>
              <a:defRPr/>
            </a:pPr>
            <a:r>
              <a:rPr lang="en-US" sz="1600" u="sng" dirty="0" smtClean="0"/>
              <a:t>Tax Rate</a:t>
            </a:r>
            <a:r>
              <a:rPr lang="en-US" sz="1600" dirty="0" smtClean="0"/>
              <a:t>		</a:t>
            </a:r>
            <a:r>
              <a:rPr lang="en-US" sz="1600" u="sng" dirty="0" smtClean="0"/>
              <a:t>Single</a:t>
            </a:r>
            <a:r>
              <a:rPr lang="en-US" sz="1600" dirty="0" smtClean="0"/>
              <a:t>			</a:t>
            </a:r>
            <a:r>
              <a:rPr lang="en-US" sz="1600" u="sng" dirty="0" smtClean="0"/>
              <a:t>Head of Household</a:t>
            </a:r>
          </a:p>
          <a:p>
            <a:pPr>
              <a:defRPr/>
            </a:pPr>
            <a:r>
              <a:rPr lang="en-US" sz="1600" dirty="0" smtClean="0"/>
              <a:t>10%		$0-8,350			0 – 11,950</a:t>
            </a:r>
          </a:p>
          <a:p>
            <a:pPr>
              <a:defRPr/>
            </a:pPr>
            <a:r>
              <a:rPr lang="en-US" sz="1600" dirty="0" smtClean="0"/>
              <a:t>15%		8,351-33,950		11,951-45,500</a:t>
            </a:r>
          </a:p>
          <a:p>
            <a:pPr>
              <a:defRPr/>
            </a:pPr>
            <a:r>
              <a:rPr lang="en-US" sz="1600" dirty="0" smtClean="0"/>
              <a:t>25%		33,951 - 82,250	  	45,501-117,450</a:t>
            </a:r>
          </a:p>
          <a:p>
            <a:pPr>
              <a:defRPr/>
            </a:pPr>
            <a:r>
              <a:rPr lang="en-US" sz="1600" dirty="0" smtClean="0"/>
              <a:t>28%		82,251 -171,550		117,451- 190,200</a:t>
            </a:r>
          </a:p>
          <a:p>
            <a:pPr>
              <a:defRPr/>
            </a:pPr>
            <a:r>
              <a:rPr lang="en-US" sz="1600" dirty="0" smtClean="0"/>
              <a:t>33%		171,551-372,950		190,201- 372,950</a:t>
            </a:r>
          </a:p>
          <a:p>
            <a:pPr>
              <a:defRPr/>
            </a:pPr>
            <a:r>
              <a:rPr lang="en-US" sz="1600" dirty="0" smtClean="0"/>
              <a:t>35%		372,951 -399,999		372,951 -399,999</a:t>
            </a:r>
          </a:p>
          <a:p>
            <a:pPr>
              <a:defRPr/>
            </a:pPr>
            <a:r>
              <a:rPr lang="en-US" sz="1600" dirty="0" smtClean="0"/>
              <a:t>39.6%		400,000- 			400,000 – </a:t>
            </a:r>
          </a:p>
          <a:p>
            <a:pPr>
              <a:defRPr/>
            </a:pPr>
            <a:r>
              <a:rPr lang="en-US" sz="1800" dirty="0" smtClean="0"/>
              <a:t>2. Using the above tax bracket, what is the marginal tax rate, the total tax paid in dollars, and the effective (average) tax rate paid for the following: </a:t>
            </a:r>
          </a:p>
          <a:p>
            <a:pPr marL="514350" indent="-514350">
              <a:defRPr/>
            </a:pPr>
            <a:r>
              <a:rPr lang="en-US" sz="1800" dirty="0" smtClean="0"/>
              <a:t>a) If your family income is $75,000</a:t>
            </a:r>
          </a:p>
          <a:p>
            <a:pPr marL="514350" indent="-514350">
              <a:defRPr/>
            </a:pPr>
            <a:r>
              <a:rPr lang="en-US" sz="1800" dirty="0" smtClean="0"/>
              <a:t>b) If your family income is $125,000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36128"/>
            <a:ext cx="9144000" cy="4859872"/>
          </a:xfrm>
        </p:spPr>
        <p:txBody>
          <a:bodyPr/>
          <a:lstStyle/>
          <a:p>
            <a:pPr marL="798513" indent="-457200">
              <a:buBlip>
                <a:blip r:embed="rId2"/>
              </a:buBlip>
            </a:pPr>
            <a:r>
              <a:rPr lang="en-US" sz="2800" b="0" dirty="0" smtClean="0"/>
              <a:t>The </a:t>
            </a:r>
            <a:r>
              <a:rPr lang="en-US" sz="2800" dirty="0" smtClean="0">
                <a:hlinkClick r:id="rId3" action="ppaction://hlinksldjump"/>
              </a:rPr>
              <a:t>structure</a:t>
            </a:r>
            <a:r>
              <a:rPr lang="en-US" sz="2800" dirty="0" smtClean="0"/>
              <a:t> </a:t>
            </a:r>
            <a:r>
              <a:rPr lang="en-US" sz="2800" b="0" dirty="0" smtClean="0"/>
              <a:t>of the U.S. income tax system</a:t>
            </a:r>
          </a:p>
          <a:p>
            <a:pPr marL="798513" indent="-457200">
              <a:buBlip>
                <a:blip r:embed="rId2"/>
              </a:buBlip>
            </a:pPr>
            <a:r>
              <a:rPr lang="en-US" sz="2800" b="0" dirty="0" smtClean="0"/>
              <a:t>Tax Brackets  over Time</a:t>
            </a:r>
          </a:p>
          <a:p>
            <a:pPr marL="798513" indent="-457200">
              <a:buBlip>
                <a:blip r:embed="rId2"/>
              </a:buBlip>
            </a:pPr>
            <a:r>
              <a:rPr lang="en-US" sz="2800" b="0" dirty="0" smtClean="0"/>
              <a:t>Marginal Tax Rate and Effective Tax Rate</a:t>
            </a:r>
          </a:p>
          <a:p>
            <a:pPr marL="798513" indent="-457200">
              <a:buBlip>
                <a:blip r:embed="rId2"/>
              </a:buBlip>
            </a:pPr>
            <a:r>
              <a:rPr lang="en-US" sz="2800" b="0" dirty="0" smtClean="0"/>
              <a:t>The difference between </a:t>
            </a:r>
            <a:r>
              <a:rPr lang="en-US" sz="2800" dirty="0" smtClean="0">
                <a:hlinkClick r:id="rId4" action="ppaction://hlinksldjump"/>
              </a:rPr>
              <a:t>progressive</a:t>
            </a:r>
            <a:r>
              <a:rPr lang="en-US" sz="2800" b="0" dirty="0" smtClean="0">
                <a:hlinkClick r:id="rId4" action="ppaction://hlinksldjump"/>
              </a:rPr>
              <a:t> and </a:t>
            </a:r>
            <a:r>
              <a:rPr lang="en-US" sz="2800" dirty="0" smtClean="0">
                <a:hlinkClick r:id="rId4" action="ppaction://hlinksldjump"/>
              </a:rPr>
              <a:t>regressive</a:t>
            </a:r>
            <a:r>
              <a:rPr lang="en-US" sz="2800" b="0" dirty="0" smtClean="0">
                <a:hlinkClick r:id="rId4" action="ppaction://hlinksldjump"/>
              </a:rPr>
              <a:t> </a:t>
            </a:r>
            <a:r>
              <a:rPr lang="en-US" sz="2800" b="0" dirty="0" smtClean="0"/>
              <a:t>taxes </a:t>
            </a:r>
          </a:p>
          <a:p>
            <a:pPr marL="798513" indent="-457200">
              <a:buBlip>
                <a:blip r:embed="rId2"/>
              </a:buBlip>
            </a:pPr>
            <a:r>
              <a:rPr lang="en-US" sz="2800" b="0" dirty="0" smtClean="0"/>
              <a:t>the </a:t>
            </a:r>
            <a:r>
              <a:rPr lang="en-US" sz="2800" dirty="0" smtClean="0">
                <a:hlinkClick r:id="" action="ppaction://noaction"/>
              </a:rPr>
              <a:t>trade-off between tax equity and tax efficiency</a:t>
            </a:r>
            <a:endParaRPr lang="en-US" sz="2800" dirty="0" smtClean="0"/>
          </a:p>
          <a:p>
            <a:pPr marL="798513" indent="-457200"/>
            <a:endParaRPr lang="en-US" sz="28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-49096" y="6273798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rId3" action="ppaction://hlinksldjump"/>
              </a:rPr>
              <a:t>To First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rId3" action="ppaction://hlinksldjump"/>
              </a:rPr>
              <a:t>Active Learning</a:t>
            </a:r>
            <a:endParaRPr lang="en-US" sz="10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5" name="TextBox 4">
            <a:hlinkClick r:id="" action="ppaction://noaction"/>
          </p:cNvPr>
          <p:cNvSpPr txBox="1"/>
          <p:nvPr/>
        </p:nvSpPr>
        <p:spPr>
          <a:xfrm>
            <a:off x="8077200" y="61823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" action="ppaction://noaction"/>
              </a:rPr>
              <a:t>To Video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1400" y="533400"/>
            <a:ext cx="3169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INCOME TAX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63229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Two Principles of Tax:</a:t>
            </a:r>
            <a:endParaRPr lang="en-US" b="0" dirty="0" smtClean="0"/>
          </a:p>
        </p:txBody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839200" cy="5638800"/>
          </a:xfrm>
        </p:spPr>
        <p:txBody>
          <a:bodyPr>
            <a:noAutofit/>
          </a:bodyPr>
          <a:lstStyle/>
          <a:p>
            <a:pPr marL="231775" indent="-231775">
              <a:buFont typeface="Wingdings" pitchFamily="2" charset="2"/>
              <a:buNone/>
            </a:pPr>
            <a:r>
              <a:rPr lang="en-US" sz="2400" dirty="0" smtClean="0"/>
              <a:t>Two principles of tax fairness:</a:t>
            </a:r>
          </a:p>
          <a:p>
            <a:pPr marL="231775" indent="-231775"/>
            <a:r>
              <a:rPr lang="en-US" sz="2400" dirty="0" smtClean="0">
                <a:solidFill>
                  <a:srgbClr val="990033"/>
                </a:solidFill>
              </a:rPr>
              <a:t>1) The </a:t>
            </a:r>
            <a:r>
              <a:rPr lang="en-US" sz="2400" b="1" u="sng" dirty="0" smtClean="0">
                <a:solidFill>
                  <a:srgbClr val="990033"/>
                </a:solidFill>
              </a:rPr>
              <a:t>benefits</a:t>
            </a:r>
            <a:r>
              <a:rPr lang="en-US" sz="2400" b="1" dirty="0" smtClean="0">
                <a:solidFill>
                  <a:srgbClr val="990033"/>
                </a:solidFill>
              </a:rPr>
              <a:t> principle: </a:t>
            </a:r>
            <a:r>
              <a:rPr lang="en-US" sz="2400" dirty="0" smtClean="0"/>
              <a:t>Those who benefit from public spending should bear the burden of the tax that pays for that spending.</a:t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000" dirty="0" smtClean="0"/>
              <a:t>Ex:   520 toll fee, the diamond lane fee</a:t>
            </a:r>
            <a:endParaRPr lang="en-US" sz="2400" dirty="0" smtClean="0"/>
          </a:p>
          <a:p>
            <a:pPr marL="231775" indent="-231775"/>
            <a:r>
              <a:rPr lang="en-US" sz="2400" dirty="0" smtClean="0">
                <a:solidFill>
                  <a:srgbClr val="990033"/>
                </a:solidFill>
              </a:rPr>
              <a:t>2) The </a:t>
            </a:r>
            <a:r>
              <a:rPr lang="en-US" sz="2400" b="1" u="sng" dirty="0" smtClean="0">
                <a:solidFill>
                  <a:srgbClr val="990033"/>
                </a:solidFill>
              </a:rPr>
              <a:t>ability-to-pay</a:t>
            </a:r>
            <a:r>
              <a:rPr lang="en-US" sz="2400" b="1" dirty="0" smtClean="0">
                <a:solidFill>
                  <a:srgbClr val="990033"/>
                </a:solidFill>
              </a:rPr>
              <a:t> principle: </a:t>
            </a:r>
            <a:r>
              <a:rPr lang="en-US" sz="2400" dirty="0" smtClean="0"/>
              <a:t>Those with greater ability to pay a tax should pay more tax.</a:t>
            </a:r>
          </a:p>
          <a:p>
            <a:pPr marL="231775" indent="-231775"/>
            <a:r>
              <a:rPr lang="en-US" sz="2400" dirty="0" smtClean="0"/>
              <a:t>	</a:t>
            </a:r>
            <a:r>
              <a:rPr lang="en-US" sz="2000" dirty="0" smtClean="0"/>
              <a:t>Ex:   a progressive income tax, larger vehicles pay more toll fee</a:t>
            </a:r>
            <a:endParaRPr lang="en-US" sz="2400" dirty="0"/>
          </a:p>
          <a:p>
            <a:r>
              <a:rPr lang="en-US" sz="3200" dirty="0" smtClean="0"/>
              <a:t>There is usually a </a:t>
            </a:r>
            <a:r>
              <a:rPr lang="en-US" sz="3200" dirty="0" smtClean="0">
                <a:solidFill>
                  <a:srgbClr val="990033"/>
                </a:solidFill>
              </a:rPr>
              <a:t>trade-off </a:t>
            </a:r>
            <a:r>
              <a:rPr lang="en-US" sz="3200" dirty="0">
                <a:solidFill>
                  <a:srgbClr val="990033"/>
                </a:solidFill>
              </a:rPr>
              <a:t>between equity </a:t>
            </a:r>
            <a:r>
              <a:rPr lang="en-US" sz="3200" dirty="0" smtClean="0">
                <a:solidFill>
                  <a:srgbClr val="990033"/>
                </a:solidFill>
              </a:rPr>
              <a:t>and efficiency</a:t>
            </a:r>
            <a:r>
              <a:rPr lang="en-US" sz="3200" dirty="0">
                <a:solidFill>
                  <a:srgbClr val="990033"/>
                </a:solidFill>
              </a:rPr>
              <a:t>: </a:t>
            </a:r>
            <a:r>
              <a:rPr lang="en-US" sz="2400" dirty="0" smtClean="0"/>
              <a:t>The system </a:t>
            </a:r>
            <a:r>
              <a:rPr lang="en-US" sz="2400" dirty="0"/>
              <a:t>can be </a:t>
            </a:r>
            <a:r>
              <a:rPr lang="en-US" sz="2400" dirty="0" smtClean="0"/>
              <a:t>made </a:t>
            </a:r>
            <a:r>
              <a:rPr lang="en-US" sz="2400" u="sng" dirty="0" smtClean="0"/>
              <a:t>more </a:t>
            </a:r>
            <a:r>
              <a:rPr lang="en-US" sz="2400" u="sng" dirty="0"/>
              <a:t>efficient </a:t>
            </a:r>
            <a:r>
              <a:rPr lang="en-US" sz="2400" dirty="0"/>
              <a:t>only by making it </a:t>
            </a:r>
            <a:r>
              <a:rPr lang="en-US" sz="2400" u="sng" dirty="0" smtClean="0"/>
              <a:t>less fair</a:t>
            </a:r>
            <a:r>
              <a:rPr lang="en-US" sz="2400" dirty="0"/>
              <a:t>, and vice </a:t>
            </a:r>
            <a:r>
              <a:rPr lang="en-US" sz="2400" dirty="0" smtClean="0"/>
              <a:t>versa, </a:t>
            </a:r>
          </a:p>
          <a:p>
            <a:r>
              <a:rPr lang="en-US" sz="2400" dirty="0" smtClean="0"/>
              <a:t>   more fair, but less efficient.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46124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Understanding the Tax System</a:t>
            </a:r>
            <a:endParaRPr lang="en-US" b="0" smtClean="0"/>
          </a:p>
        </p:txBody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9144000" cy="61722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 important taxes and terms:</a:t>
            </a:r>
          </a:p>
          <a:p>
            <a:pPr>
              <a:spcBef>
                <a:spcPts val="500"/>
              </a:spcBef>
            </a:pPr>
            <a:r>
              <a:rPr lang="en-US" sz="2400" i="1" dirty="0">
                <a:solidFill>
                  <a:srgbClr val="990033"/>
                </a:solidFill>
              </a:rPr>
              <a:t>Lump-sum </a:t>
            </a:r>
            <a:r>
              <a:rPr lang="en-US" sz="2400" i="1" dirty="0" smtClean="0">
                <a:solidFill>
                  <a:srgbClr val="990033"/>
                </a:solidFill>
              </a:rPr>
              <a:t>tax </a:t>
            </a:r>
            <a:r>
              <a:rPr lang="en-US" sz="2400" dirty="0"/>
              <a:t>is the same for everyone, regardless of any actions people take.</a:t>
            </a:r>
          </a:p>
          <a:p>
            <a:pPr>
              <a:spcBef>
                <a:spcPts val="500"/>
              </a:spcBef>
            </a:pPr>
            <a:r>
              <a:rPr lang="en-US" sz="2400" i="1" u="sng" dirty="0">
                <a:solidFill>
                  <a:srgbClr val="990033"/>
                </a:solidFill>
              </a:rPr>
              <a:t>Income </a:t>
            </a:r>
            <a:r>
              <a:rPr lang="en-US" sz="2400" i="1" u="sng" dirty="0" smtClean="0">
                <a:solidFill>
                  <a:srgbClr val="990033"/>
                </a:solidFill>
              </a:rPr>
              <a:t>tax</a:t>
            </a:r>
            <a:r>
              <a:rPr lang="en-US" sz="2400" u="sng" dirty="0" smtClean="0"/>
              <a:t> </a:t>
            </a:r>
            <a:r>
              <a:rPr lang="en-US" sz="2400" dirty="0"/>
              <a:t>depends on </a:t>
            </a:r>
            <a:r>
              <a:rPr lang="en-US" sz="2400" dirty="0" smtClean="0"/>
              <a:t>income from </a:t>
            </a:r>
            <a:r>
              <a:rPr lang="en-US" sz="2400" dirty="0"/>
              <a:t>wages and </a:t>
            </a:r>
            <a:r>
              <a:rPr lang="en-US" sz="2400" dirty="0" smtClean="0"/>
              <a:t>investments</a:t>
            </a:r>
          </a:p>
          <a:p>
            <a:pPr>
              <a:spcBef>
                <a:spcPts val="500"/>
              </a:spcBef>
            </a:pPr>
            <a:r>
              <a:rPr lang="en-US" sz="2400" dirty="0" smtClean="0"/>
              <a:t>	(except for 7 states: WA, AK, FL, NV, SD, TX, WY).</a:t>
            </a:r>
            <a:endParaRPr lang="en-US" sz="2400" dirty="0"/>
          </a:p>
          <a:p>
            <a:pPr>
              <a:spcBef>
                <a:spcPts val="500"/>
              </a:spcBef>
            </a:pPr>
            <a:r>
              <a:rPr lang="en-US" sz="2400" i="1" dirty="0">
                <a:solidFill>
                  <a:srgbClr val="990033"/>
                </a:solidFill>
              </a:rPr>
              <a:t>Payroll </a:t>
            </a:r>
            <a:r>
              <a:rPr lang="en-US" sz="2400" i="1" dirty="0" smtClean="0">
                <a:solidFill>
                  <a:srgbClr val="990033"/>
                </a:solidFill>
              </a:rPr>
              <a:t>tax</a:t>
            </a:r>
            <a:r>
              <a:rPr lang="en-US" sz="2400" dirty="0" smtClean="0"/>
              <a:t> depends on the earnings an employer pays to an employee (=Social Security Tax).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Payroll = FICA = Social Security (OSDI) + Medicare  (6.2% + 1.45%)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OSDI: Old-age, Survivors, and Disability Insurance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FICA = Federal Insurance Contributions Act (1938, President FDR)</a:t>
            </a:r>
          </a:p>
          <a:p>
            <a:pPr>
              <a:spcBef>
                <a:spcPts val="500"/>
              </a:spcBef>
            </a:pPr>
            <a:r>
              <a:rPr lang="en-US" sz="2400" i="1" u="sng" dirty="0">
                <a:solidFill>
                  <a:srgbClr val="990033"/>
                </a:solidFill>
              </a:rPr>
              <a:t>Sales </a:t>
            </a:r>
            <a:r>
              <a:rPr lang="en-US" sz="2400" i="1" u="sng" dirty="0" smtClean="0">
                <a:solidFill>
                  <a:srgbClr val="990033"/>
                </a:solidFill>
              </a:rPr>
              <a:t>tax</a:t>
            </a:r>
            <a:r>
              <a:rPr lang="en-US" sz="2400" u="sng" dirty="0" smtClean="0"/>
              <a:t> </a:t>
            </a:r>
            <a:r>
              <a:rPr lang="en-US" sz="2400" dirty="0" smtClean="0"/>
              <a:t>depends on the value of goods sold</a:t>
            </a:r>
          </a:p>
          <a:p>
            <a:pPr>
              <a:spcBef>
                <a:spcPts val="500"/>
              </a:spcBef>
            </a:pPr>
            <a:r>
              <a:rPr lang="en-US" sz="2400" dirty="0" smtClean="0"/>
              <a:t>	(except for 5 states: OR, AK, DE, NH, MT).</a:t>
            </a:r>
          </a:p>
          <a:p>
            <a:pPr>
              <a:spcBef>
                <a:spcPts val="500"/>
              </a:spcBef>
            </a:pPr>
            <a:r>
              <a:rPr lang="en-US" sz="2400" i="1" dirty="0" smtClean="0">
                <a:solidFill>
                  <a:srgbClr val="990033"/>
                </a:solidFill>
              </a:rPr>
              <a:t>Profits tax</a:t>
            </a:r>
            <a:r>
              <a:rPr lang="en-US" sz="2400" dirty="0" smtClean="0"/>
              <a:t> depends on a firm’s profits.</a:t>
            </a:r>
          </a:p>
          <a:p>
            <a:pPr>
              <a:spcBef>
                <a:spcPts val="500"/>
              </a:spcBef>
            </a:pPr>
            <a:r>
              <a:rPr lang="en-US" sz="2400" i="1" dirty="0">
                <a:solidFill>
                  <a:srgbClr val="990033"/>
                </a:solidFill>
              </a:rPr>
              <a:t>Property </a:t>
            </a:r>
            <a:r>
              <a:rPr lang="en-US" sz="2400" i="1" dirty="0" smtClean="0">
                <a:solidFill>
                  <a:srgbClr val="990033"/>
                </a:solidFill>
              </a:rPr>
              <a:t>tax</a:t>
            </a:r>
            <a:r>
              <a:rPr lang="en-US" sz="2400" dirty="0" smtClean="0"/>
              <a:t> depends on the value of property, such as a home.</a:t>
            </a:r>
          </a:p>
          <a:p>
            <a:pPr>
              <a:spcBef>
                <a:spcPts val="500"/>
              </a:spcBef>
            </a:pPr>
            <a:r>
              <a:rPr lang="en-US" sz="2400" i="1" dirty="0">
                <a:solidFill>
                  <a:srgbClr val="990033"/>
                </a:solidFill>
              </a:rPr>
              <a:t>Wealth tax: </a:t>
            </a:r>
            <a:r>
              <a:rPr lang="en-US" sz="2400" dirty="0" smtClean="0"/>
              <a:t>a tax that depends on an individual’s wealth.</a:t>
            </a:r>
          </a:p>
        </p:txBody>
      </p:sp>
    </p:spTree>
    <p:extLst>
      <p:ext uri="{BB962C8B-B14F-4D97-AF65-F5344CB8AC3E}">
        <p14:creationId xmlns:p14="http://schemas.microsoft.com/office/powerpoint/2010/main" val="272491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Understanding the Tax System</a:t>
            </a:r>
            <a:endParaRPr lang="en-US" b="0" smtClean="0"/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839200" cy="5867400"/>
          </a:xfrm>
        </p:spPr>
        <p:txBody>
          <a:bodyPr>
            <a:noAutofit/>
          </a:bodyPr>
          <a:lstStyle/>
          <a:p>
            <a:r>
              <a:rPr lang="en-US" sz="2800" dirty="0"/>
              <a:t>The </a:t>
            </a:r>
            <a:r>
              <a:rPr lang="en-US" sz="2800" i="1" dirty="0">
                <a:solidFill>
                  <a:srgbClr val="990033"/>
                </a:solidFill>
              </a:rPr>
              <a:t>tax structure </a:t>
            </a:r>
            <a:r>
              <a:rPr lang="en-US" sz="2800" dirty="0"/>
              <a:t>specifies how </a:t>
            </a:r>
            <a:r>
              <a:rPr lang="en-US" sz="2800" dirty="0" smtClean="0"/>
              <a:t>the tax </a:t>
            </a:r>
            <a:r>
              <a:rPr lang="en-US" sz="2800" dirty="0"/>
              <a:t>depends on the tax base</a:t>
            </a:r>
            <a:r>
              <a:rPr lang="en-US" sz="2800" dirty="0" smtClean="0"/>
              <a:t>.  Two systems:</a:t>
            </a:r>
          </a:p>
          <a:p>
            <a:r>
              <a:rPr lang="en-US" sz="2800" dirty="0" smtClean="0"/>
              <a:t>1) A </a:t>
            </a:r>
            <a:r>
              <a:rPr lang="en-US" sz="2800" b="1" i="1" dirty="0" smtClean="0">
                <a:solidFill>
                  <a:srgbClr val="990033"/>
                </a:solidFill>
              </a:rPr>
              <a:t>progressive tax</a:t>
            </a:r>
            <a:r>
              <a:rPr lang="en-US" sz="2800" i="1" dirty="0" smtClean="0">
                <a:solidFill>
                  <a:srgbClr val="990033"/>
                </a:solidFill>
              </a:rPr>
              <a:t> </a:t>
            </a:r>
            <a:r>
              <a:rPr lang="en-US" sz="2800" dirty="0" smtClean="0"/>
              <a:t>takes a </a:t>
            </a:r>
            <a:r>
              <a:rPr lang="en-US" sz="2800" u="sng" dirty="0" smtClean="0"/>
              <a:t>larger</a:t>
            </a:r>
            <a:r>
              <a:rPr lang="en-US" sz="2800" dirty="0" smtClean="0"/>
              <a:t> share of the income of </a:t>
            </a:r>
            <a:r>
              <a:rPr lang="en-US" sz="2800" u="sng" dirty="0" smtClean="0"/>
              <a:t>high-income</a:t>
            </a:r>
            <a:r>
              <a:rPr lang="en-US" sz="2800" dirty="0" smtClean="0"/>
              <a:t> taxpayers than of low-income taxpayers.</a:t>
            </a:r>
          </a:p>
          <a:p>
            <a:r>
              <a:rPr lang="en-US" sz="2800" dirty="0" smtClean="0"/>
              <a:t>2) A </a:t>
            </a:r>
            <a:r>
              <a:rPr lang="en-US" sz="2800" i="1" dirty="0">
                <a:solidFill>
                  <a:srgbClr val="990033"/>
                </a:solidFill>
              </a:rPr>
              <a:t>regressive tax </a:t>
            </a:r>
            <a:r>
              <a:rPr lang="en-US" sz="2800" dirty="0" smtClean="0"/>
              <a:t>takes a </a:t>
            </a:r>
            <a:r>
              <a:rPr lang="en-US" sz="2800" u="sng" dirty="0" smtClean="0"/>
              <a:t>smaller</a:t>
            </a:r>
            <a:r>
              <a:rPr lang="en-US" sz="2800" dirty="0" smtClean="0"/>
              <a:t> share of the income of high-income taxpayers than of low-income taxpayers.</a:t>
            </a:r>
          </a:p>
          <a:p>
            <a:endParaRPr lang="en-US" sz="2800" dirty="0" smtClean="0"/>
          </a:p>
          <a:p>
            <a:r>
              <a:rPr lang="en-US" sz="2400" u="sng" dirty="0" smtClean="0"/>
              <a:t>Flat</a:t>
            </a:r>
            <a:r>
              <a:rPr lang="en-US" sz="2400" dirty="0" smtClean="0"/>
              <a:t> tax system (proportional tax) is adopted by some countries that are newly liberated and small in size.</a:t>
            </a:r>
          </a:p>
          <a:p>
            <a:r>
              <a:rPr lang="en-US" sz="2400" dirty="0" smtClean="0"/>
              <a:t>The </a:t>
            </a:r>
            <a:r>
              <a:rPr lang="en-US" sz="2400" i="1" dirty="0">
                <a:solidFill>
                  <a:srgbClr val="990033"/>
                </a:solidFill>
              </a:rPr>
              <a:t>marginal tax rate </a:t>
            </a:r>
            <a:r>
              <a:rPr lang="en-US" sz="2400" dirty="0" smtClean="0"/>
              <a:t>is the percentage of an increase in income that is taxed away.</a:t>
            </a:r>
          </a:p>
          <a:p>
            <a:r>
              <a:rPr lang="en-US" sz="2400" dirty="0" smtClean="0"/>
              <a:t>The </a:t>
            </a:r>
            <a:r>
              <a:rPr lang="en-US" sz="2400" i="1" dirty="0" smtClean="0">
                <a:solidFill>
                  <a:srgbClr val="990033"/>
                </a:solidFill>
              </a:rPr>
              <a:t>effective (average) tax rate </a:t>
            </a:r>
            <a:r>
              <a:rPr lang="en-US" sz="2400" dirty="0" smtClean="0"/>
              <a:t>is the percentage of total tax owed as a portion of total income.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59200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 </a:t>
            </a:r>
            <a:r>
              <a:rPr lang="en-US" dirty="0" smtClean="0"/>
              <a:t> </a:t>
            </a:r>
            <a:r>
              <a:rPr lang="en-US" dirty="0" smtClean="0"/>
              <a:t>Federal Income Tax: </a:t>
            </a:r>
            <a:r>
              <a:rPr lang="en-US" sz="2800" dirty="0" smtClean="0"/>
              <a:t>with 7 Tax Brackets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0" y="914400"/>
            <a:ext cx="9144000" cy="56388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800" u="sng" dirty="0" smtClean="0"/>
              <a:t>Note: The figures below are just estimates, they change year by year.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1800" u="sng" dirty="0" smtClean="0"/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800" u="sng" dirty="0" smtClean="0"/>
              <a:t>Tax Rate</a:t>
            </a:r>
            <a:r>
              <a:rPr lang="en-US" sz="1800" dirty="0" smtClean="0"/>
              <a:t>		</a:t>
            </a:r>
            <a:r>
              <a:rPr lang="en-US" sz="1800" u="sng" dirty="0" smtClean="0"/>
              <a:t>Single</a:t>
            </a:r>
            <a:r>
              <a:rPr lang="en-US" sz="1800" dirty="0" smtClean="0"/>
              <a:t>			</a:t>
            </a:r>
            <a:r>
              <a:rPr lang="en-US" sz="1800" u="sng" dirty="0" smtClean="0"/>
              <a:t>Head of Household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1800" dirty="0" smtClean="0"/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800" dirty="0" smtClean="0"/>
              <a:t>10%		$0-8,350			0 – 11,950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800" dirty="0" smtClean="0"/>
              <a:t>15%		8,351-33,950		11,951-45,500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800" dirty="0" smtClean="0"/>
              <a:t>25%		33,951 - 82,250	  	45,501-117,450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800" dirty="0" smtClean="0"/>
              <a:t>28%		82,251 -171,550		117,451- 190,200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800" dirty="0" smtClean="0"/>
              <a:t>33%		171,551-372,950		190,201- 372,950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800" dirty="0" smtClean="0"/>
              <a:t>35%		372,951 -399,999		372,951 -399,999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800" dirty="0" smtClean="0"/>
              <a:t>39.6%		400,000- 			400,000 - 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1800" dirty="0" smtClean="0"/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1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U.S. Tax Rates since 1913 – in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839200" cy="5867400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History of income tax rates, adjusted for inflation</a:t>
            </a:r>
          </a:p>
          <a:p>
            <a:r>
              <a:rPr lang="en-US" dirty="0" smtClean="0"/>
              <a:t>Year        Brackets           Rate            	Income 	</a:t>
            </a:r>
            <a:r>
              <a:rPr lang="en-US" b="0" u="sng" dirty="0" smtClean="0"/>
              <a:t>Adj. 2014</a:t>
            </a:r>
            <a:endParaRPr lang="en-US" dirty="0" smtClean="0"/>
          </a:p>
          <a:p>
            <a:r>
              <a:rPr lang="en-US" dirty="0" smtClean="0"/>
              <a:t>1913 	</a:t>
            </a:r>
            <a:r>
              <a:rPr lang="en-US" b="0" dirty="0" smtClean="0"/>
              <a:t>7</a:t>
            </a:r>
            <a:r>
              <a:rPr lang="en-US" dirty="0" smtClean="0"/>
              <a:t> 	</a:t>
            </a:r>
            <a:r>
              <a:rPr lang="en-US" b="0" dirty="0" smtClean="0"/>
              <a:t>1%</a:t>
            </a:r>
            <a:r>
              <a:rPr lang="en-US" dirty="0" smtClean="0"/>
              <a:t> - </a:t>
            </a:r>
            <a:r>
              <a:rPr lang="en-US" b="0" dirty="0" smtClean="0"/>
              <a:t>7%</a:t>
            </a:r>
            <a:r>
              <a:rPr lang="en-US" dirty="0" smtClean="0"/>
              <a:t> 	</a:t>
            </a:r>
            <a:r>
              <a:rPr lang="en-US" b="0" dirty="0" smtClean="0"/>
              <a:t>$500,000 	$11.86M</a:t>
            </a:r>
            <a:r>
              <a:rPr lang="en-US" dirty="0" smtClean="0"/>
              <a:t> 	</a:t>
            </a:r>
            <a:r>
              <a:rPr lang="en-US" b="0" dirty="0" smtClean="0"/>
              <a:t>First permanent income tax</a:t>
            </a:r>
            <a:r>
              <a:rPr lang="en-US" dirty="0" smtClean="0"/>
              <a:t> </a:t>
            </a:r>
            <a:r>
              <a:rPr lang="en-US" b="0" dirty="0" smtClean="0"/>
              <a:t> </a:t>
            </a:r>
            <a:r>
              <a:rPr lang="en-US" dirty="0" smtClean="0"/>
              <a:t> </a:t>
            </a:r>
          </a:p>
          <a:p>
            <a:r>
              <a:rPr lang="en-US" dirty="0" smtClean="0"/>
              <a:t>1917 	</a:t>
            </a:r>
            <a:r>
              <a:rPr lang="en-US" b="0" dirty="0" smtClean="0"/>
              <a:t>21</a:t>
            </a:r>
            <a:r>
              <a:rPr lang="en-US" dirty="0" smtClean="0"/>
              <a:t> 	</a:t>
            </a:r>
            <a:r>
              <a:rPr lang="en-US" b="0" dirty="0" smtClean="0"/>
              <a:t>2%</a:t>
            </a:r>
            <a:r>
              <a:rPr lang="en-US" dirty="0" smtClean="0"/>
              <a:t> -</a:t>
            </a:r>
            <a:r>
              <a:rPr lang="en-US" b="0" dirty="0" smtClean="0"/>
              <a:t>67%</a:t>
            </a:r>
            <a:r>
              <a:rPr lang="en-US" dirty="0" smtClean="0"/>
              <a:t> 	</a:t>
            </a:r>
            <a:r>
              <a:rPr lang="en-US" b="0" dirty="0" smtClean="0"/>
              <a:t>$2,000,000 $36.68M</a:t>
            </a:r>
            <a:r>
              <a:rPr lang="en-US" dirty="0" smtClean="0"/>
              <a:t> 	</a:t>
            </a:r>
            <a:r>
              <a:rPr lang="en-US" b="0" dirty="0" smtClean="0"/>
              <a:t>World War I financing</a:t>
            </a:r>
            <a:r>
              <a:rPr lang="en-US" dirty="0" smtClean="0"/>
              <a:t> </a:t>
            </a:r>
            <a:r>
              <a:rPr lang="en-US" b="0" dirty="0" smtClean="0"/>
              <a:t> </a:t>
            </a:r>
            <a:r>
              <a:rPr lang="en-US" dirty="0" smtClean="0"/>
              <a:t> </a:t>
            </a:r>
          </a:p>
          <a:p>
            <a:r>
              <a:rPr lang="en-US" dirty="0" smtClean="0"/>
              <a:t>1925	 </a:t>
            </a:r>
            <a:r>
              <a:rPr lang="en-US" b="0" dirty="0" smtClean="0"/>
              <a:t>23</a:t>
            </a:r>
            <a:r>
              <a:rPr lang="en-US" dirty="0" smtClean="0"/>
              <a:t> 	</a:t>
            </a:r>
            <a:r>
              <a:rPr lang="en-US" b="0" dirty="0" smtClean="0"/>
              <a:t>1.50%</a:t>
            </a:r>
            <a:r>
              <a:rPr lang="en-US" dirty="0" smtClean="0"/>
              <a:t> --</a:t>
            </a:r>
            <a:r>
              <a:rPr lang="en-US" b="0" dirty="0" smtClean="0"/>
              <a:t>25%</a:t>
            </a:r>
            <a:r>
              <a:rPr lang="en-US" dirty="0" smtClean="0"/>
              <a:t> 	</a:t>
            </a:r>
            <a:r>
              <a:rPr lang="en-US" b="0" dirty="0" smtClean="0"/>
              <a:t>$100,000 	$1.34M</a:t>
            </a:r>
            <a:r>
              <a:rPr lang="en-US" dirty="0" smtClean="0"/>
              <a:t> 	</a:t>
            </a:r>
            <a:r>
              <a:rPr lang="en-US" b="0" dirty="0" smtClean="0"/>
              <a:t>Post war reductions</a:t>
            </a:r>
            <a:r>
              <a:rPr lang="en-US" dirty="0" smtClean="0"/>
              <a:t> </a:t>
            </a:r>
            <a:r>
              <a:rPr lang="en-US" b="0" dirty="0" smtClean="0"/>
              <a:t> </a:t>
            </a:r>
            <a:r>
              <a:rPr lang="en-US" dirty="0" smtClean="0"/>
              <a:t> </a:t>
            </a:r>
          </a:p>
          <a:p>
            <a:r>
              <a:rPr lang="en-US" dirty="0" smtClean="0"/>
              <a:t>1932 	</a:t>
            </a:r>
            <a:r>
              <a:rPr lang="en-US" b="0" dirty="0" smtClean="0"/>
              <a:t>55</a:t>
            </a:r>
            <a:r>
              <a:rPr lang="en-US" dirty="0" smtClean="0"/>
              <a:t> 	</a:t>
            </a:r>
            <a:r>
              <a:rPr lang="en-US" b="0" dirty="0" smtClean="0"/>
              <a:t>4%</a:t>
            </a:r>
            <a:r>
              <a:rPr lang="en-US" dirty="0" smtClean="0"/>
              <a:t> --</a:t>
            </a:r>
            <a:r>
              <a:rPr lang="en-US" b="0" dirty="0" smtClean="0"/>
              <a:t>63%</a:t>
            </a:r>
            <a:r>
              <a:rPr lang="en-US" dirty="0" smtClean="0"/>
              <a:t> 	</a:t>
            </a:r>
            <a:r>
              <a:rPr lang="en-US" b="0" dirty="0" smtClean="0"/>
              <a:t>$1,000,000 $17.14M</a:t>
            </a:r>
            <a:r>
              <a:rPr lang="en-US" dirty="0" smtClean="0"/>
              <a:t> 	</a:t>
            </a:r>
            <a:r>
              <a:rPr lang="en-US" b="0" dirty="0" smtClean="0"/>
              <a:t>Depression era</a:t>
            </a:r>
            <a:r>
              <a:rPr lang="en-US" dirty="0" smtClean="0"/>
              <a:t> </a:t>
            </a:r>
            <a:r>
              <a:rPr lang="en-US" b="0" dirty="0" smtClean="0"/>
              <a:t> </a:t>
            </a:r>
            <a:r>
              <a:rPr lang="en-US" dirty="0" smtClean="0"/>
              <a:t> </a:t>
            </a:r>
          </a:p>
          <a:p>
            <a:r>
              <a:rPr lang="en-US" dirty="0" smtClean="0"/>
              <a:t>1936 	</a:t>
            </a:r>
            <a:r>
              <a:rPr lang="en-US" b="0" dirty="0" smtClean="0"/>
              <a:t>31</a:t>
            </a:r>
            <a:r>
              <a:rPr lang="en-US" dirty="0" smtClean="0"/>
              <a:t> 	</a:t>
            </a:r>
            <a:r>
              <a:rPr lang="en-US" b="0" dirty="0" smtClean="0"/>
              <a:t>4%</a:t>
            </a:r>
            <a:r>
              <a:rPr lang="en-US" dirty="0" smtClean="0"/>
              <a:t> --</a:t>
            </a:r>
            <a:r>
              <a:rPr lang="en-US" b="0" dirty="0" smtClean="0"/>
              <a:t>79%</a:t>
            </a:r>
            <a:r>
              <a:rPr lang="en-US" dirty="0" smtClean="0"/>
              <a:t> 	</a:t>
            </a:r>
            <a:r>
              <a:rPr lang="en-US" b="0" dirty="0" smtClean="0"/>
              <a:t>$5,000,000 $84.45M	</a:t>
            </a:r>
            <a:r>
              <a:rPr lang="en-US" dirty="0" smtClean="0"/>
              <a:t> </a:t>
            </a:r>
            <a:r>
              <a:rPr lang="en-US" b="0" dirty="0" smtClean="0"/>
              <a:t>-</a:t>
            </a:r>
            <a:r>
              <a:rPr lang="en-US" dirty="0" smtClean="0"/>
              <a:t> </a:t>
            </a:r>
            <a:r>
              <a:rPr lang="en-US" b="0" dirty="0" smtClean="0"/>
              <a:t> </a:t>
            </a:r>
            <a:r>
              <a:rPr lang="en-US" dirty="0" smtClean="0"/>
              <a:t> </a:t>
            </a:r>
          </a:p>
          <a:p>
            <a:r>
              <a:rPr lang="en-US" dirty="0" smtClean="0"/>
              <a:t>1941 	</a:t>
            </a:r>
            <a:r>
              <a:rPr lang="en-US" b="0" dirty="0" smtClean="0"/>
              <a:t>32</a:t>
            </a:r>
            <a:r>
              <a:rPr lang="en-US" dirty="0" smtClean="0"/>
              <a:t> 	</a:t>
            </a:r>
            <a:r>
              <a:rPr lang="en-US" b="0" dirty="0" smtClean="0"/>
              <a:t>10%</a:t>
            </a:r>
            <a:r>
              <a:rPr lang="en-US" dirty="0" smtClean="0"/>
              <a:t> -</a:t>
            </a:r>
            <a:r>
              <a:rPr lang="en-US" b="0" dirty="0" smtClean="0"/>
              <a:t>81%</a:t>
            </a:r>
            <a:r>
              <a:rPr lang="en-US" dirty="0" smtClean="0"/>
              <a:t> 	</a:t>
            </a:r>
            <a:r>
              <a:rPr lang="en-US" b="0" dirty="0" smtClean="0"/>
              <a:t>$5,000,000 $79.86M</a:t>
            </a:r>
            <a:r>
              <a:rPr lang="en-US" dirty="0" smtClean="0"/>
              <a:t> 	</a:t>
            </a:r>
            <a:r>
              <a:rPr lang="en-US" b="0" dirty="0" smtClean="0"/>
              <a:t>World War II</a:t>
            </a:r>
            <a:r>
              <a:rPr lang="en-US" dirty="0" smtClean="0"/>
              <a:t> </a:t>
            </a:r>
            <a:r>
              <a:rPr lang="en-US" b="0" dirty="0" smtClean="0"/>
              <a:t> </a:t>
            </a:r>
            <a:r>
              <a:rPr lang="en-US" dirty="0" smtClean="0"/>
              <a:t> </a:t>
            </a:r>
          </a:p>
          <a:p>
            <a:r>
              <a:rPr lang="en-US" dirty="0" smtClean="0"/>
              <a:t>1942	 </a:t>
            </a:r>
            <a:r>
              <a:rPr lang="en-US" b="0" dirty="0" smtClean="0"/>
              <a:t>24</a:t>
            </a:r>
            <a:r>
              <a:rPr lang="en-US" dirty="0" smtClean="0"/>
              <a:t> 	</a:t>
            </a:r>
            <a:r>
              <a:rPr lang="en-US" b="0" dirty="0" smtClean="0"/>
              <a:t>19%-</a:t>
            </a:r>
            <a:r>
              <a:rPr lang="en-US" dirty="0" smtClean="0"/>
              <a:t> </a:t>
            </a:r>
            <a:r>
              <a:rPr lang="en-US" b="0" dirty="0" smtClean="0"/>
              <a:t>88%</a:t>
            </a:r>
            <a:r>
              <a:rPr lang="en-US" dirty="0" smtClean="0"/>
              <a:t> 	</a:t>
            </a:r>
            <a:r>
              <a:rPr lang="en-US" b="0" dirty="0" smtClean="0"/>
              <a:t>$200,000 	$2.75M</a:t>
            </a:r>
            <a:r>
              <a:rPr lang="en-US" dirty="0" smtClean="0"/>
              <a:t> 	</a:t>
            </a:r>
            <a:r>
              <a:rPr lang="en-US" b="0" u="sng" dirty="0" smtClean="0"/>
              <a:t>Revenue Act of 1942</a:t>
            </a:r>
            <a:r>
              <a:rPr lang="en-US" b="0" dirty="0" smtClean="0"/>
              <a:t> </a:t>
            </a:r>
            <a:r>
              <a:rPr lang="en-US" dirty="0" smtClean="0"/>
              <a:t> </a:t>
            </a:r>
          </a:p>
          <a:p>
            <a:r>
              <a:rPr lang="en-US" dirty="0" smtClean="0"/>
              <a:t>1944 	</a:t>
            </a:r>
            <a:r>
              <a:rPr lang="en-US" b="0" dirty="0" smtClean="0"/>
              <a:t>24</a:t>
            </a:r>
            <a:r>
              <a:rPr lang="en-US" dirty="0" smtClean="0"/>
              <a:t> 	</a:t>
            </a:r>
            <a:r>
              <a:rPr lang="en-US" b="0" dirty="0" smtClean="0"/>
              <a:t>23%</a:t>
            </a:r>
            <a:r>
              <a:rPr lang="en-US" dirty="0" smtClean="0"/>
              <a:t> -</a:t>
            </a:r>
            <a:r>
              <a:rPr lang="en-US" b="0" dirty="0" smtClean="0"/>
              <a:t>94%</a:t>
            </a:r>
            <a:r>
              <a:rPr lang="en-US" dirty="0" smtClean="0"/>
              <a:t> 	</a:t>
            </a:r>
            <a:r>
              <a:rPr lang="en-US" b="0" dirty="0" smtClean="0"/>
              <a:t>$200,000	 $2.88M</a:t>
            </a:r>
            <a:r>
              <a:rPr lang="en-US" dirty="0" smtClean="0"/>
              <a:t> 	</a:t>
            </a:r>
            <a:r>
              <a:rPr lang="en-US" b="0" u="sng" dirty="0" smtClean="0"/>
              <a:t>Individual Income Tax Act of 1944</a:t>
            </a:r>
            <a:endParaRPr lang="en-US" dirty="0" smtClean="0"/>
          </a:p>
          <a:p>
            <a:r>
              <a:rPr lang="en-US" dirty="0" smtClean="0"/>
              <a:t>1946 	</a:t>
            </a:r>
            <a:r>
              <a:rPr lang="en-US" b="0" dirty="0" smtClean="0"/>
              <a:t>24</a:t>
            </a:r>
            <a:r>
              <a:rPr lang="en-US" dirty="0" smtClean="0"/>
              <a:t> 	</a:t>
            </a:r>
            <a:r>
              <a:rPr lang="en-US" b="0" dirty="0" smtClean="0"/>
              <a:t>20%</a:t>
            </a:r>
            <a:r>
              <a:rPr lang="en-US" dirty="0" smtClean="0"/>
              <a:t> -</a:t>
            </a:r>
            <a:r>
              <a:rPr lang="en-US" b="0" dirty="0" smtClean="0"/>
              <a:t>91%</a:t>
            </a:r>
            <a:r>
              <a:rPr lang="en-US" dirty="0" smtClean="0"/>
              <a:t> 	</a:t>
            </a:r>
            <a:r>
              <a:rPr lang="en-US" b="0" dirty="0" smtClean="0"/>
              <a:t>$200,000 	$2.41M</a:t>
            </a:r>
            <a:r>
              <a:rPr lang="en-US" dirty="0" smtClean="0"/>
              <a:t> 	</a:t>
            </a:r>
            <a:r>
              <a:rPr lang="en-US" b="0" dirty="0" smtClean="0"/>
              <a:t>-</a:t>
            </a:r>
            <a:r>
              <a:rPr lang="en-US" dirty="0" smtClean="0"/>
              <a:t> </a:t>
            </a:r>
            <a:r>
              <a:rPr lang="en-US" b="0" dirty="0" smtClean="0"/>
              <a:t> </a:t>
            </a:r>
            <a:r>
              <a:rPr lang="en-US" dirty="0" smtClean="0"/>
              <a:t> </a:t>
            </a:r>
          </a:p>
          <a:p>
            <a:r>
              <a:rPr lang="en-US" dirty="0" smtClean="0"/>
              <a:t>1964 	</a:t>
            </a:r>
            <a:r>
              <a:rPr lang="en-US" b="0" dirty="0" smtClean="0"/>
              <a:t>26	</a:t>
            </a:r>
            <a:r>
              <a:rPr lang="en-US" dirty="0" smtClean="0"/>
              <a:t> </a:t>
            </a:r>
            <a:r>
              <a:rPr lang="en-US" b="0" dirty="0" smtClean="0"/>
              <a:t>16%-</a:t>
            </a:r>
            <a:r>
              <a:rPr lang="en-US" dirty="0" smtClean="0"/>
              <a:t> </a:t>
            </a:r>
            <a:r>
              <a:rPr lang="en-US" b="0" dirty="0" smtClean="0"/>
              <a:t>77%</a:t>
            </a:r>
            <a:r>
              <a:rPr lang="en-US" dirty="0" smtClean="0"/>
              <a:t> 	</a:t>
            </a:r>
            <a:r>
              <a:rPr lang="en-US" b="0" dirty="0" smtClean="0"/>
              <a:t>$400,000 	$3.03M</a:t>
            </a:r>
            <a:r>
              <a:rPr lang="en-US" dirty="0" smtClean="0"/>
              <a:t> 	</a:t>
            </a:r>
            <a:r>
              <a:rPr lang="en-US" b="0" u="sng" dirty="0" smtClean="0"/>
              <a:t>Tax reduction during Vietnam war</a:t>
            </a:r>
            <a:endParaRPr lang="en-US" dirty="0" smtClean="0"/>
          </a:p>
          <a:p>
            <a:r>
              <a:rPr lang="en-US" dirty="0" smtClean="0"/>
              <a:t>1965 	</a:t>
            </a:r>
            <a:r>
              <a:rPr lang="en-US" b="0" dirty="0" smtClean="0"/>
              <a:t>25	</a:t>
            </a:r>
            <a:r>
              <a:rPr lang="en-US" dirty="0" smtClean="0"/>
              <a:t> </a:t>
            </a:r>
            <a:r>
              <a:rPr lang="en-US" b="0" dirty="0" smtClean="0"/>
              <a:t>14%</a:t>
            </a:r>
            <a:r>
              <a:rPr lang="en-US" dirty="0" smtClean="0"/>
              <a:t> -</a:t>
            </a:r>
            <a:r>
              <a:rPr lang="en-US" b="0" dirty="0" smtClean="0"/>
              <a:t>70%</a:t>
            </a:r>
            <a:r>
              <a:rPr lang="en-US" dirty="0" smtClean="0"/>
              <a:t> 	</a:t>
            </a:r>
            <a:r>
              <a:rPr lang="en-US" b="0" dirty="0" smtClean="0"/>
              <a:t>$200,000 	$1.49M</a:t>
            </a:r>
            <a:r>
              <a:rPr lang="en-US" dirty="0" smtClean="0"/>
              <a:t> 	</a:t>
            </a:r>
            <a:r>
              <a:rPr lang="en-US" b="0" dirty="0" smtClean="0"/>
              <a:t>-</a:t>
            </a:r>
            <a:r>
              <a:rPr lang="en-US" dirty="0" smtClean="0"/>
              <a:t> </a:t>
            </a:r>
            <a:r>
              <a:rPr lang="en-US" b="0" dirty="0" smtClean="0"/>
              <a:t> </a:t>
            </a:r>
            <a:r>
              <a:rPr lang="en-US" dirty="0" smtClean="0"/>
              <a:t> </a:t>
            </a:r>
          </a:p>
          <a:p>
            <a:r>
              <a:rPr lang="en-US" dirty="0" smtClean="0"/>
              <a:t>1981 	</a:t>
            </a:r>
            <a:r>
              <a:rPr lang="en-US" b="0" dirty="0" smtClean="0"/>
              <a:t>16</a:t>
            </a:r>
            <a:r>
              <a:rPr lang="en-US" dirty="0" smtClean="0"/>
              <a:t> 	</a:t>
            </a:r>
            <a:r>
              <a:rPr lang="en-US" b="0" dirty="0" smtClean="0"/>
              <a:t>14%</a:t>
            </a:r>
            <a:r>
              <a:rPr lang="en-US" dirty="0" smtClean="0"/>
              <a:t> -</a:t>
            </a:r>
            <a:r>
              <a:rPr lang="en-US" b="0" dirty="0" smtClean="0"/>
              <a:t>70%</a:t>
            </a:r>
            <a:r>
              <a:rPr lang="en-US" dirty="0" smtClean="0"/>
              <a:t> 	</a:t>
            </a:r>
            <a:r>
              <a:rPr lang="en-US" b="0" dirty="0" smtClean="0"/>
              <a:t>$215,400 	$563k	</a:t>
            </a:r>
            <a:r>
              <a:rPr lang="en-US" dirty="0" smtClean="0"/>
              <a:t> </a:t>
            </a:r>
            <a:r>
              <a:rPr lang="en-US" b="0" u="sng" dirty="0" smtClean="0"/>
              <a:t>Reagan era tax cuts</a:t>
            </a:r>
            <a:r>
              <a:rPr lang="en-US" b="0" dirty="0" smtClean="0"/>
              <a:t> </a:t>
            </a:r>
            <a:r>
              <a:rPr lang="en-US" dirty="0" smtClean="0"/>
              <a:t> </a:t>
            </a:r>
          </a:p>
          <a:p>
            <a:r>
              <a:rPr lang="en-US" dirty="0" smtClean="0"/>
              <a:t>1982 	</a:t>
            </a:r>
            <a:r>
              <a:rPr lang="en-US" b="0" dirty="0" smtClean="0"/>
              <a:t>14</a:t>
            </a:r>
            <a:r>
              <a:rPr lang="en-US" dirty="0" smtClean="0"/>
              <a:t> 	</a:t>
            </a:r>
            <a:r>
              <a:rPr lang="en-US" b="0" dirty="0" smtClean="0"/>
              <a:t>12%</a:t>
            </a:r>
            <a:r>
              <a:rPr lang="en-US" dirty="0" smtClean="0"/>
              <a:t> -</a:t>
            </a:r>
            <a:r>
              <a:rPr lang="en-US" b="0" dirty="0" smtClean="0"/>
              <a:t>50%</a:t>
            </a:r>
            <a:r>
              <a:rPr lang="en-US" dirty="0" smtClean="0"/>
              <a:t> 	</a:t>
            </a:r>
            <a:r>
              <a:rPr lang="en-US" b="0" dirty="0" smtClean="0"/>
              <a:t>$85,600 	$211k</a:t>
            </a:r>
            <a:r>
              <a:rPr lang="en-US" dirty="0" smtClean="0"/>
              <a:t> 	</a:t>
            </a:r>
            <a:r>
              <a:rPr lang="en-US" b="0" dirty="0" smtClean="0"/>
              <a:t>Reagan era tax cuts</a:t>
            </a:r>
            <a:r>
              <a:rPr lang="en-US" dirty="0" smtClean="0"/>
              <a:t> </a:t>
            </a:r>
            <a:r>
              <a:rPr lang="en-US" b="0" dirty="0" smtClean="0"/>
              <a:t> </a:t>
            </a:r>
            <a:r>
              <a:rPr lang="en-US" dirty="0" smtClean="0"/>
              <a:t> </a:t>
            </a:r>
          </a:p>
          <a:p>
            <a:r>
              <a:rPr lang="en-US" dirty="0" smtClean="0"/>
              <a:t>1987 	</a:t>
            </a:r>
            <a:r>
              <a:rPr lang="en-US" b="0" dirty="0" smtClean="0"/>
              <a:t>5</a:t>
            </a:r>
            <a:r>
              <a:rPr lang="en-US" dirty="0" smtClean="0"/>
              <a:t> 	</a:t>
            </a:r>
            <a:r>
              <a:rPr lang="en-US" b="0" dirty="0" smtClean="0"/>
              <a:t>11%</a:t>
            </a:r>
            <a:r>
              <a:rPr lang="en-US" dirty="0" smtClean="0"/>
              <a:t> -</a:t>
            </a:r>
            <a:r>
              <a:rPr lang="en-US" b="0" dirty="0" smtClean="0"/>
              <a:t>38.50%</a:t>
            </a:r>
            <a:r>
              <a:rPr lang="en-US" dirty="0" smtClean="0"/>
              <a:t> 	</a:t>
            </a:r>
            <a:r>
              <a:rPr lang="en-US" b="0" dirty="0" smtClean="0"/>
              <a:t>$90,000	 $186k	</a:t>
            </a:r>
            <a:r>
              <a:rPr lang="en-US" dirty="0" smtClean="0"/>
              <a:t> </a:t>
            </a:r>
            <a:r>
              <a:rPr lang="en-US" b="0" dirty="0" smtClean="0"/>
              <a:t>Reagan era tax cuts</a:t>
            </a:r>
            <a:r>
              <a:rPr lang="en-US" dirty="0" smtClean="0"/>
              <a:t> </a:t>
            </a:r>
            <a:r>
              <a:rPr lang="en-US" b="0" dirty="0" smtClean="0"/>
              <a:t> </a:t>
            </a:r>
            <a:r>
              <a:rPr lang="en-US" dirty="0" smtClean="0"/>
              <a:t> </a:t>
            </a:r>
          </a:p>
          <a:p>
            <a:r>
              <a:rPr lang="en-US" dirty="0" smtClean="0"/>
              <a:t>1988	 </a:t>
            </a:r>
            <a:r>
              <a:rPr lang="en-US" b="0" dirty="0" smtClean="0"/>
              <a:t>2</a:t>
            </a:r>
            <a:r>
              <a:rPr lang="en-US" dirty="0" smtClean="0"/>
              <a:t> 	</a:t>
            </a:r>
            <a:r>
              <a:rPr lang="en-US" b="0" dirty="0" smtClean="0"/>
              <a:t>15%</a:t>
            </a:r>
            <a:r>
              <a:rPr lang="en-US" dirty="0" smtClean="0"/>
              <a:t> -</a:t>
            </a:r>
            <a:r>
              <a:rPr lang="en-US" b="0" dirty="0" smtClean="0"/>
              <a:t>28%</a:t>
            </a:r>
            <a:r>
              <a:rPr lang="en-US" dirty="0" smtClean="0"/>
              <a:t> 	</a:t>
            </a:r>
            <a:r>
              <a:rPr lang="en-US" b="0" dirty="0" smtClean="0"/>
              <a:t>$29,750 	$59k</a:t>
            </a:r>
            <a:r>
              <a:rPr lang="en-US" dirty="0" smtClean="0"/>
              <a:t> 	</a:t>
            </a:r>
            <a:r>
              <a:rPr lang="en-US" b="0" dirty="0" smtClean="0"/>
              <a:t>Reagan era tax cuts</a:t>
            </a:r>
            <a:r>
              <a:rPr lang="en-US" dirty="0" smtClean="0"/>
              <a:t> </a:t>
            </a:r>
            <a:r>
              <a:rPr lang="en-US" b="0" dirty="0" smtClean="0"/>
              <a:t> </a:t>
            </a:r>
            <a:r>
              <a:rPr lang="en-US" dirty="0" smtClean="0"/>
              <a:t> </a:t>
            </a:r>
          </a:p>
          <a:p>
            <a:r>
              <a:rPr lang="en-US" dirty="0" smtClean="0"/>
              <a:t>1991	 </a:t>
            </a:r>
            <a:r>
              <a:rPr lang="en-US" b="0" dirty="0" smtClean="0"/>
              <a:t>3</a:t>
            </a:r>
            <a:r>
              <a:rPr lang="en-US" dirty="0" smtClean="0"/>
              <a:t> 	</a:t>
            </a:r>
            <a:r>
              <a:rPr lang="en-US" b="0" dirty="0" smtClean="0"/>
              <a:t>15%</a:t>
            </a:r>
            <a:r>
              <a:rPr lang="en-US" dirty="0" smtClean="0"/>
              <a:t> -</a:t>
            </a:r>
            <a:r>
              <a:rPr lang="en-US" b="0" dirty="0" smtClean="0"/>
              <a:t>31%</a:t>
            </a:r>
            <a:r>
              <a:rPr lang="en-US" dirty="0" smtClean="0"/>
              <a:t> 	</a:t>
            </a:r>
            <a:r>
              <a:rPr lang="en-US" b="0" dirty="0" smtClean="0"/>
              <a:t>$82,150 	$142k</a:t>
            </a:r>
            <a:r>
              <a:rPr lang="en-US" dirty="0" smtClean="0"/>
              <a:t> 	</a:t>
            </a:r>
            <a:r>
              <a:rPr lang="en-US" b="0" u="sng" dirty="0" smtClean="0"/>
              <a:t>Omnibus Budget Reconciliation Act of 1990</a:t>
            </a:r>
            <a:r>
              <a:rPr lang="en-US" b="0" dirty="0" smtClean="0"/>
              <a:t> </a:t>
            </a:r>
            <a:r>
              <a:rPr lang="en-US" dirty="0" smtClean="0"/>
              <a:t> </a:t>
            </a:r>
          </a:p>
          <a:p>
            <a:r>
              <a:rPr lang="en-US" dirty="0" smtClean="0"/>
              <a:t>1993	 </a:t>
            </a:r>
            <a:r>
              <a:rPr lang="en-US" b="0" dirty="0" smtClean="0"/>
              <a:t>5</a:t>
            </a:r>
            <a:r>
              <a:rPr lang="en-US" dirty="0" smtClean="0"/>
              <a:t> 	</a:t>
            </a:r>
            <a:r>
              <a:rPr lang="en-US" b="0" dirty="0" smtClean="0"/>
              <a:t>15%</a:t>
            </a:r>
            <a:r>
              <a:rPr lang="en-US" dirty="0" smtClean="0"/>
              <a:t> -</a:t>
            </a:r>
            <a:r>
              <a:rPr lang="en-US" b="0" dirty="0" smtClean="0"/>
              <a:t>39.60%</a:t>
            </a:r>
            <a:r>
              <a:rPr lang="en-US" dirty="0" smtClean="0"/>
              <a:t> </a:t>
            </a:r>
            <a:r>
              <a:rPr lang="en-US" b="0" dirty="0" smtClean="0"/>
              <a:t>$250,000	 $406k</a:t>
            </a:r>
            <a:r>
              <a:rPr lang="en-US" dirty="0" smtClean="0"/>
              <a:t> 	</a:t>
            </a:r>
            <a:r>
              <a:rPr lang="en-US" b="0" u="sng" dirty="0" smtClean="0"/>
              <a:t>Omnibus Budget Reconciliation Act of 1993</a:t>
            </a:r>
            <a:r>
              <a:rPr lang="en-US" b="0" dirty="0" smtClean="0"/>
              <a:t> </a:t>
            </a:r>
          </a:p>
          <a:p>
            <a:r>
              <a:rPr lang="en-US" dirty="0" smtClean="0"/>
              <a:t> 2003 	</a:t>
            </a:r>
            <a:r>
              <a:rPr lang="en-US" b="0" dirty="0" smtClean="0"/>
              <a:t>6</a:t>
            </a:r>
            <a:r>
              <a:rPr lang="en-US" dirty="0" smtClean="0"/>
              <a:t> 	</a:t>
            </a:r>
            <a:r>
              <a:rPr lang="en-US" b="0" dirty="0" smtClean="0"/>
              <a:t>10%</a:t>
            </a:r>
            <a:r>
              <a:rPr lang="en-US" dirty="0" smtClean="0"/>
              <a:t> -</a:t>
            </a:r>
            <a:r>
              <a:rPr lang="en-US" b="0" dirty="0" smtClean="0"/>
              <a:t>35%</a:t>
            </a:r>
            <a:r>
              <a:rPr lang="en-US" dirty="0" smtClean="0"/>
              <a:t> 	</a:t>
            </a:r>
            <a:r>
              <a:rPr lang="en-US" b="0" dirty="0" smtClean="0"/>
              <a:t>$311,950 	$398k	</a:t>
            </a:r>
            <a:r>
              <a:rPr lang="en-US" dirty="0" smtClean="0"/>
              <a:t> </a:t>
            </a:r>
            <a:r>
              <a:rPr lang="en-US" b="0" u="sng" dirty="0" smtClean="0"/>
              <a:t>Bush tax cuts</a:t>
            </a:r>
            <a:endParaRPr lang="en-US" dirty="0" smtClean="0"/>
          </a:p>
          <a:p>
            <a:r>
              <a:rPr lang="en-US" dirty="0" smtClean="0"/>
              <a:t>2011 	</a:t>
            </a:r>
            <a:r>
              <a:rPr lang="en-US" b="0" dirty="0" smtClean="0"/>
              <a:t>6</a:t>
            </a:r>
            <a:r>
              <a:rPr lang="en-US" dirty="0" smtClean="0"/>
              <a:t> 	</a:t>
            </a:r>
            <a:r>
              <a:rPr lang="en-US" b="0" dirty="0" smtClean="0"/>
              <a:t>10%</a:t>
            </a:r>
            <a:r>
              <a:rPr lang="en-US" dirty="0" smtClean="0"/>
              <a:t> -</a:t>
            </a:r>
            <a:r>
              <a:rPr lang="en-US" b="0" dirty="0" smtClean="0"/>
              <a:t>35%</a:t>
            </a:r>
            <a:r>
              <a:rPr lang="en-US" dirty="0" smtClean="0"/>
              <a:t> 	</a:t>
            </a:r>
            <a:r>
              <a:rPr lang="en-US" b="0" dirty="0" smtClean="0"/>
              <a:t>$379,150 	$396k</a:t>
            </a:r>
            <a:r>
              <a:rPr lang="en-US" dirty="0" smtClean="0"/>
              <a:t> 	</a:t>
            </a:r>
            <a:r>
              <a:rPr lang="en-US" b="0" dirty="0" smtClean="0"/>
              <a:t>-</a:t>
            </a:r>
            <a:r>
              <a:rPr lang="en-US" dirty="0" smtClean="0"/>
              <a:t> </a:t>
            </a:r>
            <a:r>
              <a:rPr lang="en-US" b="0" dirty="0" smtClean="0"/>
              <a:t> </a:t>
            </a:r>
          </a:p>
          <a:p>
            <a:r>
              <a:rPr lang="en-US" dirty="0" smtClean="0"/>
              <a:t> 2013 	</a:t>
            </a:r>
            <a:r>
              <a:rPr lang="en-US" b="0" dirty="0" smtClean="0"/>
              <a:t>7</a:t>
            </a:r>
            <a:r>
              <a:rPr lang="en-US" dirty="0" smtClean="0"/>
              <a:t> 	</a:t>
            </a:r>
            <a:r>
              <a:rPr lang="en-US" b="0" dirty="0" smtClean="0"/>
              <a:t>10%</a:t>
            </a:r>
            <a:r>
              <a:rPr lang="en-US" dirty="0" smtClean="0"/>
              <a:t> -</a:t>
            </a:r>
            <a:r>
              <a:rPr lang="en-US" b="0" dirty="0" smtClean="0"/>
              <a:t>39.60%</a:t>
            </a:r>
            <a:r>
              <a:rPr lang="en-US" dirty="0" smtClean="0"/>
              <a:t> </a:t>
            </a:r>
            <a:r>
              <a:rPr lang="en-US" b="0" dirty="0" smtClean="0"/>
              <a:t>$400,000	 $403k</a:t>
            </a:r>
            <a:r>
              <a:rPr lang="en-US" dirty="0" smtClean="0"/>
              <a:t> 	</a:t>
            </a:r>
            <a:r>
              <a:rPr lang="en-US" b="0" u="sng" dirty="0" smtClean="0"/>
              <a:t>American Taxpayer Relief Act of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Top U.S. Marginal Income Tax Rates for 100 Years</a:t>
            </a:r>
            <a:endParaRPr lang="en-US" sz="3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64" y="1600200"/>
            <a:ext cx="7358017" cy="434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5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1" name="Rectangle 3"/>
          <p:cNvSpPr>
            <a:spLocks noGrp="1" noRot="1" noChangeArrowheads="1"/>
          </p:cNvSpPr>
          <p:nvPr>
            <p:ph type="title"/>
          </p:nvPr>
        </p:nvSpPr>
        <p:spPr>
          <a:ln/>
        </p:spPr>
        <p:txBody>
          <a:bodyPr>
            <a:noAutofit/>
          </a:bodyPr>
          <a:lstStyle/>
          <a:p>
            <a:r>
              <a:rPr lang="en-US" sz="3600" dirty="0"/>
              <a:t>Share of </a:t>
            </a:r>
            <a:r>
              <a:rPr lang="en-US" sz="3600" dirty="0" smtClean="0"/>
              <a:t>Pretax </a:t>
            </a:r>
            <a:r>
              <a:rPr lang="en-US" sz="3600" dirty="0"/>
              <a:t>Income, Federal Income</a:t>
            </a:r>
            <a:br>
              <a:rPr lang="en-US" sz="3600" dirty="0"/>
            </a:br>
            <a:r>
              <a:rPr lang="en-US" sz="3600" dirty="0"/>
              <a:t>Tax, and Payroll </a:t>
            </a:r>
            <a:r>
              <a:rPr lang="en-US" sz="3600" dirty="0" smtClean="0"/>
              <a:t>Tax </a:t>
            </a:r>
            <a:r>
              <a:rPr lang="en-US" sz="3600" dirty="0"/>
              <a:t>by </a:t>
            </a:r>
            <a:r>
              <a:rPr lang="en-US" sz="3600" dirty="0" smtClean="0"/>
              <a:t>Quintile (1/5)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8082598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5410200"/>
            <a:ext cx="5303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do you say about “the income distribution”?</a:t>
            </a:r>
          </a:p>
          <a:p>
            <a:r>
              <a:rPr lang="en-US" dirty="0" smtClean="0"/>
              <a:t>Do you notice that negative sign?  What does it mean?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5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cfdd5f82bbb5647dc0a91c883a8f7f1f0264628"/>
</p:tagLst>
</file>

<file path=ppt/theme/theme1.xml><?xml version="1.0" encoding="utf-8"?>
<a:theme xmlns:a="http://schemas.openxmlformats.org/drawingml/2006/main" name="newer Krugman 3e them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rugman 3e main content">
  <a:themeElements>
    <a:clrScheme name="Krugman 3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rugman 3e titles etc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Custom 1">
      <a:majorFont>
        <a:latin typeface="Garamon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Krugman 3e practic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Krugman 3e business cas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Krugman 3e discussion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Krugman 3e Pitfalls">
  <a:themeElements>
    <a:clrScheme name="Krugman 3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newer Krugman 3e theme</Template>
  <TotalTime>1822</TotalTime>
  <Words>647</Words>
  <Application>Microsoft Office PowerPoint</Application>
  <PresentationFormat>On-screen Show (4:3)</PresentationFormat>
  <Paragraphs>167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14</vt:i4>
      </vt:variant>
    </vt:vector>
  </HeadingPairs>
  <TitlesOfParts>
    <vt:vector size="33" baseType="lpstr">
      <vt:lpstr>Arial</vt:lpstr>
      <vt:lpstr>Calibri</vt:lpstr>
      <vt:lpstr>Candara</vt:lpstr>
      <vt:lpstr>Century Gothic</vt:lpstr>
      <vt:lpstr>Courier New</vt:lpstr>
      <vt:lpstr>Gill Sans MT</vt:lpstr>
      <vt:lpstr>Gill Sans MT Condensed</vt:lpstr>
      <vt:lpstr>Tahoma</vt:lpstr>
      <vt:lpstr>Tw Cen MT</vt:lpstr>
      <vt:lpstr>Wingdings</vt:lpstr>
      <vt:lpstr>newer Krugman 3e theme</vt:lpstr>
      <vt:lpstr>Krugman 3e main content</vt:lpstr>
      <vt:lpstr>1_Custom Design</vt:lpstr>
      <vt:lpstr>4_Custom Design</vt:lpstr>
      <vt:lpstr>Krugman 3e titles etc</vt:lpstr>
      <vt:lpstr>Krugman 3e practice</vt:lpstr>
      <vt:lpstr>Krugman 3e business case</vt:lpstr>
      <vt:lpstr>Krugman 3e discussion</vt:lpstr>
      <vt:lpstr>Krugman 3e Pitfalls</vt:lpstr>
      <vt:lpstr>The Benefits and Costs of Taxation</vt:lpstr>
      <vt:lpstr>PowerPoint Presentation</vt:lpstr>
      <vt:lpstr>Two Principles of Tax:</vt:lpstr>
      <vt:lpstr>Understanding the Tax System</vt:lpstr>
      <vt:lpstr>Understanding the Tax System</vt:lpstr>
      <vt:lpstr>US  Federal Income Tax: with 7 Tax Brackets</vt:lpstr>
      <vt:lpstr>U.S. Tax Rates since 1913 – in Perspective</vt:lpstr>
      <vt:lpstr>Top U.S. Marginal Income Tax Rates for 100 Years</vt:lpstr>
      <vt:lpstr>Share of Pretax Income, Federal Income Tax, and Payroll Tax by Quintile (1/5) </vt:lpstr>
      <vt:lpstr>Federal, State, and Local Taxes as a Percent of Income, by Income Category</vt:lpstr>
      <vt:lpstr>Major Taxes in the United States</vt:lpstr>
      <vt:lpstr>You Think You Pay High Taxes?</vt:lpstr>
      <vt:lpstr>US Federal Income Tax: with 7 Tax Brackets</vt:lpstr>
      <vt:lpstr>In-Class Exercise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Solina Lindahl</dc:creator>
  <cp:lastModifiedBy>Liliana Halim</cp:lastModifiedBy>
  <cp:revision>103</cp:revision>
  <dcterms:created xsi:type="dcterms:W3CDTF">2012-06-27T13:01:32Z</dcterms:created>
  <dcterms:modified xsi:type="dcterms:W3CDTF">2017-02-02T19:28:48Z</dcterms:modified>
</cp:coreProperties>
</file>